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73" r:id="rId3"/>
    <p:sldId id="301" r:id="rId4"/>
    <p:sldId id="269" r:id="rId5"/>
    <p:sldId id="270" r:id="rId6"/>
    <p:sldId id="280" r:id="rId7"/>
    <p:sldId id="277" r:id="rId8"/>
    <p:sldId id="305" r:id="rId9"/>
    <p:sldId id="279" r:id="rId10"/>
    <p:sldId id="287" r:id="rId11"/>
    <p:sldId id="313" r:id="rId12"/>
    <p:sldId id="282" r:id="rId13"/>
    <p:sldId id="298" r:id="rId14"/>
    <p:sldId id="289" r:id="rId15"/>
    <p:sldId id="302" r:id="rId16"/>
    <p:sldId id="281" r:id="rId17"/>
    <p:sldId id="303" r:id="rId18"/>
    <p:sldId id="291" r:id="rId19"/>
    <p:sldId id="294" r:id="rId20"/>
    <p:sldId id="293" r:id="rId21"/>
    <p:sldId id="283" r:id="rId22"/>
    <p:sldId id="306" r:id="rId23"/>
    <p:sldId id="309" r:id="rId24"/>
    <p:sldId id="310" r:id="rId25"/>
    <p:sldId id="292" r:id="rId26"/>
    <p:sldId id="295" r:id="rId27"/>
    <p:sldId id="296" r:id="rId28"/>
    <p:sldId id="314" r:id="rId29"/>
    <p:sldId id="297" r:id="rId30"/>
    <p:sldId id="311" r:id="rId31"/>
    <p:sldId id="312" r:id="rId32"/>
    <p:sldId id="275" r:id="rId33"/>
  </p:sldIdLst>
  <p:sldSz cx="9144000" cy="5143500" type="screen16x9"/>
  <p:notesSz cx="7023100" cy="93091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718" userDrawn="1">
          <p15:clr>
            <a:srgbClr val="A4A3A4"/>
          </p15:clr>
        </p15:guide>
        <p15:guide id="2" pos="2793" userDrawn="1">
          <p15:clr>
            <a:srgbClr val="A4A3A4"/>
          </p15:clr>
        </p15:guide>
        <p15:guide id="3" pos="2862" userDrawn="1">
          <p15:clr>
            <a:srgbClr val="A4A3A4"/>
          </p15:clr>
        </p15:guide>
        <p15:guide id="4" orient="horz" pos="164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yadiel, Mercy I." initials="EMI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990033"/>
    <a:srgbClr val="151107"/>
    <a:srgbClr val="D60093"/>
    <a:srgbClr val="FF0066"/>
    <a:srgbClr val="0099CC"/>
    <a:srgbClr val="00CC00"/>
    <a:srgbClr val="FF66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80" autoAdjust="0"/>
    <p:restoredTop sz="72277"/>
  </p:normalViewPr>
  <p:slideViewPr>
    <p:cSldViewPr snapToGrid="0">
      <p:cViewPr varScale="1">
        <p:scale>
          <a:sx n="111" d="100"/>
          <a:sy n="111" d="100"/>
        </p:scale>
        <p:origin x="1236" y="96"/>
      </p:cViewPr>
      <p:guideLst>
        <p:guide pos="2718"/>
        <p:guide pos="2793"/>
        <p:guide pos="2862"/>
        <p:guide orient="horz" pos="16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F6969-556D-A540-9FCE-DFF92298D162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4D3AD2-239D-4D43-845A-5C25EA5C3DA6}">
      <dgm:prSet phldrT="[Text]" custT="1"/>
      <dgm:spPr/>
      <dgm:t>
        <a:bodyPr/>
        <a:lstStyle/>
        <a:p>
          <a:r>
            <a:rPr lang="en-US" sz="800" b="1" dirty="0" smtClean="0"/>
            <a:t>Andy Chan</a:t>
          </a:r>
        </a:p>
        <a:p>
          <a:r>
            <a:rPr lang="en-US" sz="800" b="0" i="1" dirty="0" smtClean="0">
              <a:solidFill>
                <a:schemeClr val="bg1">
                  <a:lumMod val="10000"/>
                </a:schemeClr>
              </a:solidFill>
            </a:rPr>
            <a:t>VP Innovation &amp; Career Development</a:t>
          </a:r>
          <a:endParaRPr lang="en-US" sz="800" b="0" i="1" dirty="0">
            <a:solidFill>
              <a:schemeClr val="bg1">
                <a:lumMod val="10000"/>
              </a:schemeClr>
            </a:solidFill>
          </a:endParaRPr>
        </a:p>
      </dgm:t>
    </dgm:pt>
    <dgm:pt modelId="{72454E59-F649-4E4A-BBDB-AC4C9D2514E3}" type="parTrans" cxnId="{9C723079-CDDB-2C4A-9B19-F026A63C33CB}">
      <dgm:prSet/>
      <dgm:spPr/>
      <dgm:t>
        <a:bodyPr/>
        <a:lstStyle/>
        <a:p>
          <a:endParaRPr lang="en-US"/>
        </a:p>
      </dgm:t>
    </dgm:pt>
    <dgm:pt modelId="{83ED7A44-BBE9-A74D-892F-0FC1B250105B}" type="sibTrans" cxnId="{9C723079-CDDB-2C4A-9B19-F026A63C33CB}">
      <dgm:prSet/>
      <dgm:spPr/>
      <dgm:t>
        <a:bodyPr/>
        <a:lstStyle/>
        <a:p>
          <a:endParaRPr lang="en-US"/>
        </a:p>
      </dgm:t>
    </dgm:pt>
    <dgm:pt modelId="{18E63634-F4A3-9447-BB81-35B14CD8C92A}">
      <dgm:prSet phldrT="[Text]" custT="1"/>
      <dgm:spPr/>
      <dgm:t>
        <a:bodyPr/>
        <a:lstStyle/>
        <a:p>
          <a:r>
            <a:rPr lang="en-US" sz="800" b="1" dirty="0" smtClean="0"/>
            <a:t>Mercy </a:t>
          </a:r>
          <a:r>
            <a:rPr lang="en-US" sz="800" b="1" dirty="0" err="1" smtClean="0"/>
            <a:t>Eyadiel</a:t>
          </a:r>
          <a:endParaRPr lang="en-US" sz="800" b="1" dirty="0" smtClean="0"/>
        </a:p>
        <a:p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Assoc. VP </a:t>
          </a:r>
          <a:b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Career Development &amp; </a:t>
          </a:r>
          <a:b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Corp Engagement</a:t>
          </a:r>
          <a:endParaRPr lang="en-US" sz="600" b="1" dirty="0"/>
        </a:p>
      </dgm:t>
    </dgm:pt>
    <dgm:pt modelId="{19E8F144-8607-7646-BEC0-D115A9B1DA53}" type="parTrans" cxnId="{E1DD7EF9-61FC-5042-99BC-EDF9DDEDAC46}">
      <dgm:prSet/>
      <dgm:spPr/>
      <dgm:t>
        <a:bodyPr/>
        <a:lstStyle/>
        <a:p>
          <a:endParaRPr lang="en-US"/>
        </a:p>
      </dgm:t>
    </dgm:pt>
    <dgm:pt modelId="{C85C3743-053A-A34F-A8FF-EB41839A5379}" type="sibTrans" cxnId="{E1DD7EF9-61FC-5042-99BC-EDF9DDEDAC46}">
      <dgm:prSet/>
      <dgm:spPr/>
      <dgm:t>
        <a:bodyPr/>
        <a:lstStyle/>
        <a:p>
          <a:endParaRPr lang="en-US"/>
        </a:p>
      </dgm:t>
    </dgm:pt>
    <dgm:pt modelId="{DEA02C7A-A9CC-3842-8AB5-25BF86758415}">
      <dgm:prSet phldrT="[Text]" custT="1"/>
      <dgm:spPr/>
      <dgm:t>
        <a:bodyPr/>
        <a:lstStyle/>
        <a:p>
          <a:r>
            <a:rPr lang="en-US" sz="800" b="1" dirty="0" smtClean="0"/>
            <a:t>Allison McWilliams</a:t>
          </a:r>
        </a:p>
        <a:p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Director </a:t>
          </a:r>
          <a:b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Mentoring RC &amp; Alumni Personal &amp; Career Dev</a:t>
          </a:r>
          <a:endParaRPr lang="en-US" sz="600" b="1" dirty="0"/>
        </a:p>
      </dgm:t>
    </dgm:pt>
    <dgm:pt modelId="{0CF82856-23AF-0E44-A4EC-14647E894BF4}" type="parTrans" cxnId="{27CDF246-CC02-994F-8C02-CAA3B711E3AA}">
      <dgm:prSet/>
      <dgm:spPr/>
      <dgm:t>
        <a:bodyPr/>
        <a:lstStyle/>
        <a:p>
          <a:endParaRPr lang="en-US"/>
        </a:p>
      </dgm:t>
    </dgm:pt>
    <dgm:pt modelId="{800ECF8C-3C09-F04D-B26E-1F03F2724E2E}" type="sibTrans" cxnId="{27CDF246-CC02-994F-8C02-CAA3B711E3AA}">
      <dgm:prSet/>
      <dgm:spPr/>
      <dgm:t>
        <a:bodyPr/>
        <a:lstStyle/>
        <a:p>
          <a:endParaRPr lang="en-US"/>
        </a:p>
      </dgm:t>
    </dgm:pt>
    <dgm:pt modelId="{8AE053B2-2052-9F46-8C7D-CF9A05793456}">
      <dgm:prSet phldrT="[Text]" custT="1"/>
      <dgm:spPr/>
      <dgm:t>
        <a:bodyPr/>
        <a:lstStyle/>
        <a:p>
          <a:r>
            <a:rPr lang="en-US" sz="800" b="1" dirty="0" smtClean="0"/>
            <a:t>Polly Black</a:t>
          </a:r>
        </a:p>
        <a:p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Associate VP</a:t>
          </a:r>
          <a:b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Innovation, Creativity &amp; Entrepreneurship</a:t>
          </a:r>
          <a:endParaRPr lang="en-US" sz="600" b="1" dirty="0"/>
        </a:p>
      </dgm:t>
    </dgm:pt>
    <dgm:pt modelId="{0271D3C3-35F9-CA45-96C7-C70B0C665619}" type="parTrans" cxnId="{CD350C51-B817-4D4A-92DC-BEDCFCD62C69}">
      <dgm:prSet/>
      <dgm:spPr/>
      <dgm:t>
        <a:bodyPr/>
        <a:lstStyle/>
        <a:p>
          <a:endParaRPr lang="en-US"/>
        </a:p>
      </dgm:t>
    </dgm:pt>
    <dgm:pt modelId="{438F51E4-D6C2-3648-9B22-E4976B33CD62}" type="sibTrans" cxnId="{CD350C51-B817-4D4A-92DC-BEDCFCD62C69}">
      <dgm:prSet/>
      <dgm:spPr/>
      <dgm:t>
        <a:bodyPr/>
        <a:lstStyle/>
        <a:p>
          <a:endParaRPr lang="en-US"/>
        </a:p>
      </dgm:t>
    </dgm:pt>
    <dgm:pt modelId="{482F464F-F13A-8E49-A102-8C9BC3D42A8D}">
      <dgm:prSet phldrT="[Text]" custT="1"/>
      <dgm:spPr/>
      <dgm:t>
        <a:bodyPr/>
        <a:lstStyle/>
        <a:p>
          <a:r>
            <a:rPr lang="en-US" sz="800" b="1" dirty="0" smtClean="0"/>
            <a:t>Andrea Ellis</a:t>
          </a:r>
        </a:p>
        <a:p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Assistant VP  Innovation &amp; </a:t>
          </a:r>
          <a:b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Summer Programs</a:t>
          </a:r>
          <a:endParaRPr lang="en-US" sz="600" b="1" dirty="0"/>
        </a:p>
      </dgm:t>
    </dgm:pt>
    <dgm:pt modelId="{4C2E02AE-E4C7-9947-82BB-EA8379B42FAE}" type="parTrans" cxnId="{D2C6C2BD-183D-A447-B9FD-19BF26780164}">
      <dgm:prSet/>
      <dgm:spPr/>
      <dgm:t>
        <a:bodyPr/>
        <a:lstStyle/>
        <a:p>
          <a:endParaRPr lang="en-US"/>
        </a:p>
      </dgm:t>
    </dgm:pt>
    <dgm:pt modelId="{4B39D175-BD2B-9C4D-B86D-1C94F3CDD42D}" type="sibTrans" cxnId="{D2C6C2BD-183D-A447-B9FD-19BF26780164}">
      <dgm:prSet/>
      <dgm:spPr/>
      <dgm:t>
        <a:bodyPr/>
        <a:lstStyle/>
        <a:p>
          <a:endParaRPr lang="en-US"/>
        </a:p>
      </dgm:t>
    </dgm:pt>
    <dgm:pt modelId="{665E9380-DA9E-1941-9159-4C9D9DC8B69E}">
      <dgm:prSet phldrT="[Text]" custT="1"/>
      <dgm:spPr/>
      <dgm:t>
        <a:bodyPr/>
        <a:lstStyle/>
        <a:p>
          <a:r>
            <a:rPr lang="en-US" sz="800" b="1" dirty="0" smtClean="0"/>
            <a:t>Mike Summers</a:t>
          </a:r>
        </a:p>
        <a:p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Director </a:t>
          </a:r>
          <a:b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Employer Relations</a:t>
          </a:r>
          <a:endParaRPr lang="en-US" sz="600" b="1" dirty="0" smtClean="0"/>
        </a:p>
      </dgm:t>
    </dgm:pt>
    <dgm:pt modelId="{D131FF6A-E86E-D24C-BDFD-C74B36CD9BF0}" type="parTrans" cxnId="{EFDAA93E-9789-954F-B8E8-D65709CBC4E7}">
      <dgm:prSet/>
      <dgm:spPr/>
      <dgm:t>
        <a:bodyPr/>
        <a:lstStyle/>
        <a:p>
          <a:endParaRPr lang="en-US"/>
        </a:p>
      </dgm:t>
    </dgm:pt>
    <dgm:pt modelId="{8B844927-3AA1-B64C-A800-471EBAAC2520}" type="sibTrans" cxnId="{EFDAA93E-9789-954F-B8E8-D65709CBC4E7}">
      <dgm:prSet/>
      <dgm:spPr/>
      <dgm:t>
        <a:bodyPr/>
        <a:lstStyle/>
        <a:p>
          <a:endParaRPr lang="en-US"/>
        </a:p>
      </dgm:t>
    </dgm:pt>
    <dgm:pt modelId="{F1588D24-13E8-6740-A7BB-33AE62A1C1A2}">
      <dgm:prSet phldrT="[Text]" custT="1"/>
      <dgm:spPr/>
      <dgm:t>
        <a:bodyPr/>
        <a:lstStyle/>
        <a:p>
          <a:r>
            <a:rPr lang="en-US" sz="800" b="1" dirty="0" smtClean="0"/>
            <a:t>Patrick Sullivan</a:t>
          </a:r>
        </a:p>
        <a:p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Interim Director</a:t>
          </a:r>
          <a:b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Career Ed &amp; Coaching</a:t>
          </a:r>
          <a:endParaRPr lang="en-US" sz="600" b="1" dirty="0" smtClean="0"/>
        </a:p>
      </dgm:t>
    </dgm:pt>
    <dgm:pt modelId="{04CEAB03-98AE-2446-8ED4-2E5815B79C47}" type="parTrans" cxnId="{5F7ACC22-BFC4-BF49-812E-A49FB1334D15}">
      <dgm:prSet/>
      <dgm:spPr/>
      <dgm:t>
        <a:bodyPr/>
        <a:lstStyle/>
        <a:p>
          <a:endParaRPr lang="en-US"/>
        </a:p>
      </dgm:t>
    </dgm:pt>
    <dgm:pt modelId="{EFB63F6A-997D-C44D-8897-74040FDC62EE}" type="sibTrans" cxnId="{5F7ACC22-BFC4-BF49-812E-A49FB1334D15}">
      <dgm:prSet/>
      <dgm:spPr/>
      <dgm:t>
        <a:bodyPr/>
        <a:lstStyle/>
        <a:p>
          <a:endParaRPr lang="en-US"/>
        </a:p>
      </dgm:t>
    </dgm:pt>
    <dgm:pt modelId="{5C376221-6E40-9046-BDF1-8B2A6AB6C4C4}">
      <dgm:prSet phldrT="[Text]" custT="1"/>
      <dgm:spPr/>
      <dgm:t>
        <a:bodyPr/>
        <a:lstStyle/>
        <a:p>
          <a:r>
            <a:rPr lang="en-US" sz="800" b="1" dirty="0" smtClean="0"/>
            <a:t>Heidi Robinson</a:t>
          </a:r>
        </a:p>
        <a:p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Instructor </a:t>
          </a:r>
          <a:b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C to Career Courses &amp; Dir. Career Education</a:t>
          </a:r>
          <a:endParaRPr lang="en-US" sz="600" b="1" dirty="0" smtClean="0"/>
        </a:p>
      </dgm:t>
    </dgm:pt>
    <dgm:pt modelId="{0AC8DC78-A4D7-9A4E-A536-A883381C35A0}" type="parTrans" cxnId="{B6709838-9F41-F64A-935E-6E33B71C005B}">
      <dgm:prSet/>
      <dgm:spPr/>
      <dgm:t>
        <a:bodyPr/>
        <a:lstStyle/>
        <a:p>
          <a:endParaRPr lang="en-US"/>
        </a:p>
      </dgm:t>
    </dgm:pt>
    <dgm:pt modelId="{BCD3ECD8-8422-D04C-9477-2CEC5608632C}" type="sibTrans" cxnId="{B6709838-9F41-F64A-935E-6E33B71C005B}">
      <dgm:prSet/>
      <dgm:spPr/>
      <dgm:t>
        <a:bodyPr/>
        <a:lstStyle/>
        <a:p>
          <a:endParaRPr lang="en-US"/>
        </a:p>
      </dgm:t>
    </dgm:pt>
    <dgm:pt modelId="{FF743F43-FCB6-4640-BDEB-F59336C04EFD}">
      <dgm:prSet phldrT="[Text]" custT="1"/>
      <dgm:spPr/>
      <dgm:t>
        <a:bodyPr/>
        <a:lstStyle/>
        <a:p>
          <a:r>
            <a:rPr lang="en-US" sz="800" b="1" dirty="0" smtClean="0"/>
            <a:t>TBH </a:t>
          </a:r>
          <a:br>
            <a:rPr lang="en-US" sz="800" b="1" dirty="0" smtClean="0"/>
          </a:br>
          <a:r>
            <a:rPr lang="en-US" sz="800" b="1" dirty="0" smtClean="0"/>
            <a:t>MRE Director</a:t>
          </a:r>
        </a:p>
        <a:p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School of Business</a:t>
          </a:r>
          <a:b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Career Ed &amp; Coaching</a:t>
          </a:r>
          <a:endParaRPr lang="en-US" sz="600" b="1" dirty="0" smtClean="0"/>
        </a:p>
      </dgm:t>
    </dgm:pt>
    <dgm:pt modelId="{F6E77587-2A70-3F46-929C-FB77FD47E814}" type="parTrans" cxnId="{A9C231CC-3AAB-5842-A28B-771C41B737EE}">
      <dgm:prSet/>
      <dgm:spPr/>
      <dgm:t>
        <a:bodyPr/>
        <a:lstStyle/>
        <a:p>
          <a:endParaRPr lang="en-US"/>
        </a:p>
      </dgm:t>
    </dgm:pt>
    <dgm:pt modelId="{2CB444C2-4786-A34F-89A8-DA773B21E4EF}" type="sibTrans" cxnId="{A9C231CC-3AAB-5842-A28B-771C41B737EE}">
      <dgm:prSet/>
      <dgm:spPr/>
      <dgm:t>
        <a:bodyPr/>
        <a:lstStyle/>
        <a:p>
          <a:endParaRPr lang="en-US"/>
        </a:p>
      </dgm:t>
    </dgm:pt>
    <dgm:pt modelId="{BD6E83A9-9ADD-F449-A8CD-835B9738AE70}">
      <dgm:prSet phldrT="[Text]" custT="1"/>
      <dgm:spPr/>
      <dgm:t>
        <a:bodyPr/>
        <a:lstStyle/>
        <a:p>
          <a:r>
            <a:rPr lang="en-US" sz="800" b="1" dirty="0" smtClean="0"/>
            <a:t>Michael Lamb</a:t>
          </a:r>
        </a:p>
        <a:p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University Scholar &amp; OPCD Fellow</a:t>
          </a:r>
          <a:endParaRPr lang="en-US" sz="600" b="1" dirty="0"/>
        </a:p>
      </dgm:t>
    </dgm:pt>
    <dgm:pt modelId="{2FFA0A36-45F7-154E-8B79-7E676BF49E3C}" type="parTrans" cxnId="{38D7DB6A-87CC-EB4B-BA60-76BE4A0DCAC3}">
      <dgm:prSet/>
      <dgm:spPr/>
      <dgm:t>
        <a:bodyPr/>
        <a:lstStyle/>
        <a:p>
          <a:endParaRPr lang="en-US"/>
        </a:p>
      </dgm:t>
    </dgm:pt>
    <dgm:pt modelId="{D5556F70-093D-B041-A8DF-69218E04A539}" type="sibTrans" cxnId="{38D7DB6A-87CC-EB4B-BA60-76BE4A0DCAC3}">
      <dgm:prSet/>
      <dgm:spPr/>
      <dgm:t>
        <a:bodyPr/>
        <a:lstStyle/>
        <a:p>
          <a:endParaRPr lang="en-US"/>
        </a:p>
      </dgm:t>
    </dgm:pt>
    <dgm:pt modelId="{863684D6-CFF6-3B4E-A430-E5F9F01B28FD}">
      <dgm:prSet phldrT="[Text]" custT="1"/>
      <dgm:spPr/>
      <dgm:t>
        <a:bodyPr/>
        <a:lstStyle/>
        <a:p>
          <a:r>
            <a:rPr lang="en-US" sz="800" b="1" dirty="0" smtClean="0"/>
            <a:t>TBH </a:t>
          </a:r>
          <a:br>
            <a:rPr lang="en-US" sz="800" b="1" dirty="0" smtClean="0"/>
          </a:br>
          <a:r>
            <a:rPr lang="en-US" sz="800" b="1" dirty="0" smtClean="0"/>
            <a:t>Data Analytics &amp; Systems</a:t>
          </a:r>
          <a:endParaRPr lang="en-US" sz="800" b="1" dirty="0"/>
        </a:p>
      </dgm:t>
    </dgm:pt>
    <dgm:pt modelId="{44110B12-F259-2A4C-9BF3-9D293574BD4D}" type="parTrans" cxnId="{A73A0015-C907-D24D-9E1A-911056A94416}">
      <dgm:prSet/>
      <dgm:spPr/>
      <dgm:t>
        <a:bodyPr/>
        <a:lstStyle/>
        <a:p>
          <a:endParaRPr lang="en-US"/>
        </a:p>
      </dgm:t>
    </dgm:pt>
    <dgm:pt modelId="{9DE7B5D2-0F8F-BD47-B69F-E9D09256BD7F}" type="sibTrans" cxnId="{A73A0015-C907-D24D-9E1A-911056A94416}">
      <dgm:prSet/>
      <dgm:spPr/>
      <dgm:t>
        <a:bodyPr/>
        <a:lstStyle/>
        <a:p>
          <a:endParaRPr lang="en-US"/>
        </a:p>
      </dgm:t>
    </dgm:pt>
    <dgm:pt modelId="{F0B2568D-4856-4A1A-AA5E-89EF65785593}">
      <dgm:prSet phldrT="[Text]" custT="1"/>
      <dgm:spPr/>
      <dgm:t>
        <a:bodyPr/>
        <a:lstStyle/>
        <a:p>
          <a:r>
            <a:rPr lang="en-US" sz="800" b="1" dirty="0" smtClean="0"/>
            <a:t>Vicki Keslar</a:t>
          </a:r>
        </a:p>
        <a:p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Office Operations Manager</a:t>
          </a:r>
        </a:p>
      </dgm:t>
    </dgm:pt>
    <dgm:pt modelId="{DCA59409-E844-4DC3-AC57-77530E08892C}" type="parTrans" cxnId="{58E3D24A-EBE0-4D09-AAD4-A0D6E471F453}">
      <dgm:prSet/>
      <dgm:spPr/>
      <dgm:t>
        <a:bodyPr/>
        <a:lstStyle/>
        <a:p>
          <a:endParaRPr lang="en-US"/>
        </a:p>
      </dgm:t>
    </dgm:pt>
    <dgm:pt modelId="{A108D2CF-0029-4883-9CDE-C169D7C1ED3F}" type="sibTrans" cxnId="{58E3D24A-EBE0-4D09-AAD4-A0D6E471F453}">
      <dgm:prSet/>
      <dgm:spPr/>
      <dgm:t>
        <a:bodyPr/>
        <a:lstStyle/>
        <a:p>
          <a:endParaRPr lang="en-US"/>
        </a:p>
      </dgm:t>
    </dgm:pt>
    <dgm:pt modelId="{8370A61E-0B45-7F4E-A041-7FFC7D13200F}">
      <dgm:prSet phldrT="[Text]" custT="1"/>
      <dgm:spPr/>
      <dgm:t>
        <a:bodyPr/>
        <a:lstStyle/>
        <a:p>
          <a:r>
            <a:rPr lang="en-US" sz="800" b="1" i="0" dirty="0" smtClean="0">
              <a:solidFill>
                <a:schemeClr val="tx1"/>
              </a:solidFill>
            </a:rPr>
            <a:t>Austin </a:t>
          </a:r>
          <a:r>
            <a:rPr lang="en-US" sz="800" b="1" i="0" dirty="0" err="1" smtClean="0">
              <a:solidFill>
                <a:schemeClr val="tx1"/>
              </a:solidFill>
            </a:rPr>
            <a:t>Wechter</a:t>
          </a:r>
          <a:endParaRPr lang="en-US" sz="800" b="1" i="0" dirty="0" smtClean="0">
            <a:solidFill>
              <a:schemeClr val="tx1"/>
            </a:solidFill>
          </a:endParaRPr>
        </a:p>
        <a:p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Interim Marketing &amp; </a:t>
          </a:r>
          <a:r>
            <a:rPr lang="en-US" sz="600" b="0" i="1" dirty="0" err="1" smtClean="0">
              <a:solidFill>
                <a:schemeClr val="bg1">
                  <a:lumMod val="10000"/>
                </a:schemeClr>
              </a:solidFill>
            </a:rPr>
            <a:t>Comm</a:t>
          </a:r>
          <a:r>
            <a:rPr lang="en-US" sz="600" b="0" i="1" dirty="0" smtClean="0">
              <a:solidFill>
                <a:schemeClr val="bg1">
                  <a:lumMod val="10000"/>
                </a:schemeClr>
              </a:solidFill>
            </a:rPr>
            <a:t> Manager</a:t>
          </a:r>
        </a:p>
      </dgm:t>
    </dgm:pt>
    <dgm:pt modelId="{A734F211-5980-8D44-BC1F-243BAA135453}" type="parTrans" cxnId="{4BFA801F-41CA-6040-86EC-594511415C99}">
      <dgm:prSet/>
      <dgm:spPr/>
      <dgm:t>
        <a:bodyPr/>
        <a:lstStyle/>
        <a:p>
          <a:endParaRPr lang="en-US"/>
        </a:p>
      </dgm:t>
    </dgm:pt>
    <dgm:pt modelId="{116DA528-7FB3-4C40-9638-6376DAF6AF9A}" type="sibTrans" cxnId="{4BFA801F-41CA-6040-86EC-594511415C99}">
      <dgm:prSet/>
      <dgm:spPr/>
      <dgm:t>
        <a:bodyPr/>
        <a:lstStyle/>
        <a:p>
          <a:endParaRPr lang="en-US"/>
        </a:p>
      </dgm:t>
    </dgm:pt>
    <dgm:pt modelId="{38CF0AA4-361F-1B4E-9E93-654C68AE1B19}" type="pres">
      <dgm:prSet presAssocID="{879F6969-556D-A540-9FCE-DFF92298D16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D433451-0613-B348-BFFE-392C3A96188A}" type="pres">
      <dgm:prSet presAssocID="{CA4D3AD2-239D-4D43-845A-5C25EA5C3DA6}" presName="hierRoot1" presStyleCnt="0"/>
      <dgm:spPr/>
    </dgm:pt>
    <dgm:pt modelId="{B2E1C1C0-1482-EB4C-9164-91EDAF8955DF}" type="pres">
      <dgm:prSet presAssocID="{CA4D3AD2-239D-4D43-845A-5C25EA5C3DA6}" presName="composite" presStyleCnt="0"/>
      <dgm:spPr/>
    </dgm:pt>
    <dgm:pt modelId="{F8D74250-2544-5A43-90BA-9489D123ACE1}" type="pres">
      <dgm:prSet presAssocID="{CA4D3AD2-239D-4D43-845A-5C25EA5C3DA6}" presName="background" presStyleLbl="node0" presStyleIdx="0" presStyleCnt="1"/>
      <dgm:spPr>
        <a:solidFill>
          <a:schemeClr val="bg1">
            <a:lumMod val="10000"/>
          </a:schemeClr>
        </a:solidFill>
      </dgm:spPr>
      <dgm:t>
        <a:bodyPr/>
        <a:lstStyle/>
        <a:p>
          <a:endParaRPr lang="en-US"/>
        </a:p>
      </dgm:t>
    </dgm:pt>
    <dgm:pt modelId="{2E3E6C11-520F-2342-97C6-E64073478228}" type="pres">
      <dgm:prSet presAssocID="{CA4D3AD2-239D-4D43-845A-5C25EA5C3DA6}" presName="text" presStyleLbl="fgAcc0" presStyleIdx="0" presStyleCnt="1" custScaleX="189799" custScaleY="167455" custLinFactX="-968" custLinFactY="-100000" custLinFactNeighborX="-100000" custLinFactNeighborY="-1522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9CC331-4B36-5343-8289-2CDD4D56ABF8}" type="pres">
      <dgm:prSet presAssocID="{CA4D3AD2-239D-4D43-845A-5C25EA5C3DA6}" presName="hierChild2" presStyleCnt="0"/>
      <dgm:spPr/>
    </dgm:pt>
    <dgm:pt modelId="{7BE7836F-D060-D442-86D5-972F99D617B6}" type="pres">
      <dgm:prSet presAssocID="{19E8F144-8607-7646-BEC0-D115A9B1DA53}" presName="Name10" presStyleLbl="parChTrans1D2" presStyleIdx="0" presStyleCnt="6"/>
      <dgm:spPr/>
      <dgm:t>
        <a:bodyPr/>
        <a:lstStyle/>
        <a:p>
          <a:endParaRPr lang="en-US"/>
        </a:p>
      </dgm:t>
    </dgm:pt>
    <dgm:pt modelId="{3744BF1A-3620-8D45-8FA9-83FC126B4E91}" type="pres">
      <dgm:prSet presAssocID="{18E63634-F4A3-9447-BB81-35B14CD8C92A}" presName="hierRoot2" presStyleCnt="0"/>
      <dgm:spPr/>
    </dgm:pt>
    <dgm:pt modelId="{F130E543-47D5-6C43-9441-278AB10B92E2}" type="pres">
      <dgm:prSet presAssocID="{18E63634-F4A3-9447-BB81-35B14CD8C92A}" presName="composite2" presStyleCnt="0"/>
      <dgm:spPr/>
    </dgm:pt>
    <dgm:pt modelId="{39836A6A-8920-DE4C-8D07-1DD6D1934F46}" type="pres">
      <dgm:prSet presAssocID="{18E63634-F4A3-9447-BB81-35B14CD8C92A}" presName="background2" presStyleLbl="node2" presStyleIdx="0" presStyleCnt="6"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E12397EA-BB1F-E547-9FC3-86D9CF29E718}" type="pres">
      <dgm:prSet presAssocID="{18E63634-F4A3-9447-BB81-35B14CD8C92A}" presName="text2" presStyleLbl="fgAcc2" presStyleIdx="0" presStyleCnt="6" custScaleX="161482" custScaleY="1674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37E233-0862-0B4A-B7FA-907A34DD46E7}" type="pres">
      <dgm:prSet presAssocID="{18E63634-F4A3-9447-BB81-35B14CD8C92A}" presName="hierChild3" presStyleCnt="0"/>
      <dgm:spPr/>
    </dgm:pt>
    <dgm:pt modelId="{E54AD086-06FF-4A0A-8799-B299BC2FC1FE}" type="pres">
      <dgm:prSet presAssocID="{DCA59409-E844-4DC3-AC57-77530E08892C}" presName="Name17" presStyleLbl="parChTrans1D3" presStyleIdx="0" presStyleCnt="6"/>
      <dgm:spPr/>
      <dgm:t>
        <a:bodyPr/>
        <a:lstStyle/>
        <a:p>
          <a:endParaRPr lang="en-US"/>
        </a:p>
      </dgm:t>
    </dgm:pt>
    <dgm:pt modelId="{D0FC3D2A-060B-478B-A654-7A76E93B9C8D}" type="pres">
      <dgm:prSet presAssocID="{F0B2568D-4856-4A1A-AA5E-89EF65785593}" presName="hierRoot3" presStyleCnt="0"/>
      <dgm:spPr/>
    </dgm:pt>
    <dgm:pt modelId="{9DF10F40-9F67-4807-B660-E1993BEFEAD7}" type="pres">
      <dgm:prSet presAssocID="{F0B2568D-4856-4A1A-AA5E-89EF65785593}" presName="composite3" presStyleCnt="0"/>
      <dgm:spPr/>
    </dgm:pt>
    <dgm:pt modelId="{55B227A0-B8E6-45E4-A968-7417059C5FB2}" type="pres">
      <dgm:prSet presAssocID="{F0B2568D-4856-4A1A-AA5E-89EF65785593}" presName="background3" presStyleLbl="node3" presStyleIdx="0" presStyleCnt="6"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426EE87E-F682-49A4-8DE7-580B39039107}" type="pres">
      <dgm:prSet presAssocID="{F0B2568D-4856-4A1A-AA5E-89EF65785593}" presName="text3" presStyleLbl="fgAcc3" presStyleIdx="0" presStyleCnt="6" custScaleX="139833" custScaleY="155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780803-D89C-4069-8DD5-FD26A5DBFB3C}" type="pres">
      <dgm:prSet presAssocID="{F0B2568D-4856-4A1A-AA5E-89EF65785593}" presName="hierChild4" presStyleCnt="0"/>
      <dgm:spPr/>
    </dgm:pt>
    <dgm:pt modelId="{4BEF3438-1EC1-6D48-B314-00A22E1BA882}" type="pres">
      <dgm:prSet presAssocID="{A734F211-5980-8D44-BC1F-243BAA135453}" presName="Name17" presStyleLbl="parChTrans1D3" presStyleIdx="1" presStyleCnt="6"/>
      <dgm:spPr/>
      <dgm:t>
        <a:bodyPr/>
        <a:lstStyle/>
        <a:p>
          <a:endParaRPr lang="en-US"/>
        </a:p>
      </dgm:t>
    </dgm:pt>
    <dgm:pt modelId="{B0454E82-ACFE-A245-9D07-8D4C4A7B6883}" type="pres">
      <dgm:prSet presAssocID="{8370A61E-0B45-7F4E-A041-7FFC7D13200F}" presName="hierRoot3" presStyleCnt="0"/>
      <dgm:spPr/>
    </dgm:pt>
    <dgm:pt modelId="{D67FEC79-8252-8F48-8D32-9D8337A3DE2F}" type="pres">
      <dgm:prSet presAssocID="{8370A61E-0B45-7F4E-A041-7FFC7D13200F}" presName="composite3" presStyleCnt="0"/>
      <dgm:spPr/>
    </dgm:pt>
    <dgm:pt modelId="{4CB684F2-1627-964E-ADF8-F701255DE931}" type="pres">
      <dgm:prSet presAssocID="{8370A61E-0B45-7F4E-A041-7FFC7D13200F}" presName="background3" presStyleLbl="node3" presStyleIdx="1" presStyleCnt="6"/>
      <dgm:spPr/>
    </dgm:pt>
    <dgm:pt modelId="{EA891E02-BD8E-EA47-AD95-30053347BEE1}" type="pres">
      <dgm:prSet presAssocID="{8370A61E-0B45-7F4E-A041-7FFC7D13200F}" presName="text3" presStyleLbl="fgAcc3" presStyleIdx="1" presStyleCnt="6" custScaleX="143677" custScaleY="1564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B40CB5-BE4B-6345-8E19-ADC9896A3931}" type="pres">
      <dgm:prSet presAssocID="{8370A61E-0B45-7F4E-A041-7FFC7D13200F}" presName="hierChild4" presStyleCnt="0"/>
      <dgm:spPr/>
    </dgm:pt>
    <dgm:pt modelId="{DB92A441-92C6-6841-B670-72113910A9D9}" type="pres">
      <dgm:prSet presAssocID="{D131FF6A-E86E-D24C-BDFD-C74B36CD9BF0}" presName="Name17" presStyleLbl="parChTrans1D3" presStyleIdx="2" presStyleCnt="6"/>
      <dgm:spPr/>
      <dgm:t>
        <a:bodyPr/>
        <a:lstStyle/>
        <a:p>
          <a:endParaRPr lang="en-US"/>
        </a:p>
      </dgm:t>
    </dgm:pt>
    <dgm:pt modelId="{15BFE86D-DA4F-A04B-866D-DE81F4433910}" type="pres">
      <dgm:prSet presAssocID="{665E9380-DA9E-1941-9159-4C9D9DC8B69E}" presName="hierRoot3" presStyleCnt="0"/>
      <dgm:spPr/>
    </dgm:pt>
    <dgm:pt modelId="{B75149B3-150C-F248-8499-03A57D4BBE26}" type="pres">
      <dgm:prSet presAssocID="{665E9380-DA9E-1941-9159-4C9D9DC8B69E}" presName="composite3" presStyleCnt="0"/>
      <dgm:spPr/>
    </dgm:pt>
    <dgm:pt modelId="{92CAB63C-89E7-4B41-AD41-635D7FD5D88B}" type="pres">
      <dgm:prSet presAssocID="{665E9380-DA9E-1941-9159-4C9D9DC8B69E}" presName="background3" presStyleLbl="node3" presStyleIdx="2" presStyleCnt="6"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E8BA7430-B87C-5D47-A970-909DFA2D2360}" type="pres">
      <dgm:prSet presAssocID="{665E9380-DA9E-1941-9159-4C9D9DC8B69E}" presName="text3" presStyleLbl="fgAcc3" presStyleIdx="2" presStyleCnt="6" custScaleX="139833" custScaleY="1564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99FC5F-F9E1-DC48-8082-5BE47085EA15}" type="pres">
      <dgm:prSet presAssocID="{665E9380-DA9E-1941-9159-4C9D9DC8B69E}" presName="hierChild4" presStyleCnt="0"/>
      <dgm:spPr/>
    </dgm:pt>
    <dgm:pt modelId="{CF2E84A8-9F8C-BC44-ADA6-C38869406CC1}" type="pres">
      <dgm:prSet presAssocID="{04CEAB03-98AE-2446-8ED4-2E5815B79C47}" presName="Name17" presStyleLbl="parChTrans1D3" presStyleIdx="3" presStyleCnt="6"/>
      <dgm:spPr/>
      <dgm:t>
        <a:bodyPr/>
        <a:lstStyle/>
        <a:p>
          <a:endParaRPr lang="en-US"/>
        </a:p>
      </dgm:t>
    </dgm:pt>
    <dgm:pt modelId="{69CE0F26-5D28-E344-AA44-678E011E59AC}" type="pres">
      <dgm:prSet presAssocID="{F1588D24-13E8-6740-A7BB-33AE62A1C1A2}" presName="hierRoot3" presStyleCnt="0"/>
      <dgm:spPr/>
    </dgm:pt>
    <dgm:pt modelId="{37658BE2-FF2F-CF40-B4E7-8A3DD7413E78}" type="pres">
      <dgm:prSet presAssocID="{F1588D24-13E8-6740-A7BB-33AE62A1C1A2}" presName="composite3" presStyleCnt="0"/>
      <dgm:spPr/>
    </dgm:pt>
    <dgm:pt modelId="{219926CB-EF7A-1A42-9EEB-02F216502878}" type="pres">
      <dgm:prSet presAssocID="{F1588D24-13E8-6740-A7BB-33AE62A1C1A2}" presName="background3" presStyleLbl="node3" presStyleIdx="3" presStyleCnt="6"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C14C6AF8-2F6D-F047-9B6A-FD979FE34DB2}" type="pres">
      <dgm:prSet presAssocID="{F1588D24-13E8-6740-A7BB-33AE62A1C1A2}" presName="text3" presStyleLbl="fgAcc3" presStyleIdx="3" presStyleCnt="6" custScaleX="139833" custScaleY="155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D9D410-05D1-0142-B138-E5124DE393DF}" type="pres">
      <dgm:prSet presAssocID="{F1588D24-13E8-6740-A7BB-33AE62A1C1A2}" presName="hierChild4" presStyleCnt="0"/>
      <dgm:spPr/>
    </dgm:pt>
    <dgm:pt modelId="{34B31A53-4174-2949-8350-03DA148F5292}" type="pres">
      <dgm:prSet presAssocID="{0AC8DC78-A4D7-9A4E-A536-A883381C35A0}" presName="Name17" presStyleLbl="parChTrans1D3" presStyleIdx="4" presStyleCnt="6"/>
      <dgm:spPr/>
      <dgm:t>
        <a:bodyPr/>
        <a:lstStyle/>
        <a:p>
          <a:endParaRPr lang="en-US"/>
        </a:p>
      </dgm:t>
    </dgm:pt>
    <dgm:pt modelId="{C527A6CA-1F87-974A-B7ED-89D81ACA9DBD}" type="pres">
      <dgm:prSet presAssocID="{5C376221-6E40-9046-BDF1-8B2A6AB6C4C4}" presName="hierRoot3" presStyleCnt="0"/>
      <dgm:spPr/>
    </dgm:pt>
    <dgm:pt modelId="{9D09F0DC-A3ED-4141-8CAD-B2EDA9A7FFC4}" type="pres">
      <dgm:prSet presAssocID="{5C376221-6E40-9046-BDF1-8B2A6AB6C4C4}" presName="composite3" presStyleCnt="0"/>
      <dgm:spPr/>
    </dgm:pt>
    <dgm:pt modelId="{51E723BA-C98D-134A-8724-CC5F2AAF9022}" type="pres">
      <dgm:prSet presAssocID="{5C376221-6E40-9046-BDF1-8B2A6AB6C4C4}" presName="background3" presStyleLbl="node3" presStyleIdx="4" presStyleCnt="6"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2EF0477C-1393-4E49-951C-E409EAC8BC39}" type="pres">
      <dgm:prSet presAssocID="{5C376221-6E40-9046-BDF1-8B2A6AB6C4C4}" presName="text3" presStyleLbl="fgAcc3" presStyleIdx="4" presStyleCnt="6" custScaleX="160957" custScaleY="155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B153E5-E967-AB4E-BFA3-82A24E5E1A36}" type="pres">
      <dgm:prSet presAssocID="{5C376221-6E40-9046-BDF1-8B2A6AB6C4C4}" presName="hierChild4" presStyleCnt="0"/>
      <dgm:spPr/>
    </dgm:pt>
    <dgm:pt modelId="{F1ACEF3B-081C-C64C-BA81-582D9509570F}" type="pres">
      <dgm:prSet presAssocID="{F6E77587-2A70-3F46-929C-FB77FD47E814}" presName="Name17" presStyleLbl="parChTrans1D3" presStyleIdx="5" presStyleCnt="6"/>
      <dgm:spPr/>
      <dgm:t>
        <a:bodyPr/>
        <a:lstStyle/>
        <a:p>
          <a:endParaRPr lang="en-US"/>
        </a:p>
      </dgm:t>
    </dgm:pt>
    <dgm:pt modelId="{DBACE51D-83D1-3349-A8D0-3AB2AF6CB2A7}" type="pres">
      <dgm:prSet presAssocID="{FF743F43-FCB6-4640-BDEB-F59336C04EFD}" presName="hierRoot3" presStyleCnt="0"/>
      <dgm:spPr/>
    </dgm:pt>
    <dgm:pt modelId="{49A7A2E9-AF51-7843-BC8F-8DC5655441F6}" type="pres">
      <dgm:prSet presAssocID="{FF743F43-FCB6-4640-BDEB-F59336C04EFD}" presName="composite3" presStyleCnt="0"/>
      <dgm:spPr/>
    </dgm:pt>
    <dgm:pt modelId="{E7E0B4DE-17F9-C643-9CBB-7F871D39E9BC}" type="pres">
      <dgm:prSet presAssocID="{FF743F43-FCB6-4640-BDEB-F59336C04EFD}" presName="background3" presStyleLbl="node3" presStyleIdx="5" presStyleCnt="6"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98EDAD61-B808-A246-8698-C44D5A1913C8}" type="pres">
      <dgm:prSet presAssocID="{FF743F43-FCB6-4640-BDEB-F59336C04EFD}" presName="text3" presStyleLbl="fgAcc3" presStyleIdx="5" presStyleCnt="6" custScaleX="140378" custScaleY="155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E79A38-8B78-0A43-95F8-F808C8BF1DE3}" type="pres">
      <dgm:prSet presAssocID="{FF743F43-FCB6-4640-BDEB-F59336C04EFD}" presName="hierChild4" presStyleCnt="0"/>
      <dgm:spPr/>
    </dgm:pt>
    <dgm:pt modelId="{899455C3-B6F7-D949-B4C6-9840ED54679C}" type="pres">
      <dgm:prSet presAssocID="{2FFA0A36-45F7-154E-8B79-7E676BF49E3C}" presName="Name10" presStyleLbl="parChTrans1D2" presStyleIdx="1" presStyleCnt="6"/>
      <dgm:spPr/>
      <dgm:t>
        <a:bodyPr/>
        <a:lstStyle/>
        <a:p>
          <a:endParaRPr lang="en-US"/>
        </a:p>
      </dgm:t>
    </dgm:pt>
    <dgm:pt modelId="{59C73E4F-A20E-4547-995A-9FFEC3DC557D}" type="pres">
      <dgm:prSet presAssocID="{BD6E83A9-9ADD-F449-A8CD-835B9738AE70}" presName="hierRoot2" presStyleCnt="0"/>
      <dgm:spPr/>
    </dgm:pt>
    <dgm:pt modelId="{A62B39D5-2B8E-A44D-A747-6EE157A543B0}" type="pres">
      <dgm:prSet presAssocID="{BD6E83A9-9ADD-F449-A8CD-835B9738AE70}" presName="composite2" presStyleCnt="0"/>
      <dgm:spPr/>
    </dgm:pt>
    <dgm:pt modelId="{8BC3C975-CB6D-3141-B3F3-39BED519D07E}" type="pres">
      <dgm:prSet presAssocID="{BD6E83A9-9ADD-F449-A8CD-835B9738AE70}" presName="background2" presStyleLbl="node2" presStyleIdx="1" presStyleCnt="6"/>
      <dgm:spPr>
        <a:solidFill>
          <a:srgbClr val="161208"/>
        </a:solidFill>
      </dgm:spPr>
      <dgm:t>
        <a:bodyPr/>
        <a:lstStyle/>
        <a:p>
          <a:endParaRPr lang="en-US"/>
        </a:p>
      </dgm:t>
    </dgm:pt>
    <dgm:pt modelId="{1884A8B4-2F69-194C-8CBB-D1F45ED5892D}" type="pres">
      <dgm:prSet presAssocID="{BD6E83A9-9ADD-F449-A8CD-835B9738AE70}" presName="text2" presStyleLbl="fgAcc2" presStyleIdx="1" presStyleCnt="6" custScaleX="145431" custScaleY="1674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E82CFC-BDAA-BC48-9706-812B06986105}" type="pres">
      <dgm:prSet presAssocID="{BD6E83A9-9ADD-F449-A8CD-835B9738AE70}" presName="hierChild3" presStyleCnt="0"/>
      <dgm:spPr/>
    </dgm:pt>
    <dgm:pt modelId="{3575CD3E-4274-F244-9B13-C37A56AF5C8F}" type="pres">
      <dgm:prSet presAssocID="{4C2E02AE-E4C7-9947-82BB-EA8379B42FAE}" presName="Name10" presStyleLbl="parChTrans1D2" presStyleIdx="2" presStyleCnt="6"/>
      <dgm:spPr/>
      <dgm:t>
        <a:bodyPr/>
        <a:lstStyle/>
        <a:p>
          <a:endParaRPr lang="en-US"/>
        </a:p>
      </dgm:t>
    </dgm:pt>
    <dgm:pt modelId="{CB9215DE-D7A1-944C-A763-7D65E119002F}" type="pres">
      <dgm:prSet presAssocID="{482F464F-F13A-8E49-A102-8C9BC3D42A8D}" presName="hierRoot2" presStyleCnt="0"/>
      <dgm:spPr/>
    </dgm:pt>
    <dgm:pt modelId="{19850A25-805C-F04A-8795-1D0DC0B117A7}" type="pres">
      <dgm:prSet presAssocID="{482F464F-F13A-8E49-A102-8C9BC3D42A8D}" presName="composite2" presStyleCnt="0"/>
      <dgm:spPr/>
    </dgm:pt>
    <dgm:pt modelId="{526524B6-9D80-D54E-BBD8-E3F02406F207}" type="pres">
      <dgm:prSet presAssocID="{482F464F-F13A-8E49-A102-8C9BC3D42A8D}" presName="background2" presStyleLbl="node2" presStyleIdx="2" presStyleCnt="6"/>
      <dgm:spPr>
        <a:solidFill>
          <a:srgbClr val="161208"/>
        </a:solidFill>
      </dgm:spPr>
      <dgm:t>
        <a:bodyPr/>
        <a:lstStyle/>
        <a:p>
          <a:endParaRPr lang="en-US"/>
        </a:p>
      </dgm:t>
    </dgm:pt>
    <dgm:pt modelId="{7982A61B-F0C1-B146-93A8-0D12B5A18895}" type="pres">
      <dgm:prSet presAssocID="{482F464F-F13A-8E49-A102-8C9BC3D42A8D}" presName="text2" presStyleLbl="fgAcc2" presStyleIdx="2" presStyleCnt="6" custScaleX="141965" custScaleY="1674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A9DA64-3149-8B4D-833A-52FDE4D3FE5F}" type="pres">
      <dgm:prSet presAssocID="{482F464F-F13A-8E49-A102-8C9BC3D42A8D}" presName="hierChild3" presStyleCnt="0"/>
      <dgm:spPr/>
    </dgm:pt>
    <dgm:pt modelId="{22E59C0F-9252-AE4B-9697-D164DE487BBB}" type="pres">
      <dgm:prSet presAssocID="{0CF82856-23AF-0E44-A4EC-14647E894BF4}" presName="Name10" presStyleLbl="parChTrans1D2" presStyleIdx="3" presStyleCnt="6"/>
      <dgm:spPr/>
      <dgm:t>
        <a:bodyPr/>
        <a:lstStyle/>
        <a:p>
          <a:endParaRPr lang="en-US"/>
        </a:p>
      </dgm:t>
    </dgm:pt>
    <dgm:pt modelId="{7E62C61C-5E95-6C4D-B236-325F8B6C3D79}" type="pres">
      <dgm:prSet presAssocID="{DEA02C7A-A9CC-3842-8AB5-25BF86758415}" presName="hierRoot2" presStyleCnt="0"/>
      <dgm:spPr/>
    </dgm:pt>
    <dgm:pt modelId="{65DF1D68-539E-3D47-970F-779333A48A91}" type="pres">
      <dgm:prSet presAssocID="{DEA02C7A-A9CC-3842-8AB5-25BF86758415}" presName="composite2" presStyleCnt="0"/>
      <dgm:spPr/>
    </dgm:pt>
    <dgm:pt modelId="{46D89DF9-5BD8-3642-B52B-CAF7F2405FAB}" type="pres">
      <dgm:prSet presAssocID="{DEA02C7A-A9CC-3842-8AB5-25BF86758415}" presName="background2" presStyleLbl="node2" presStyleIdx="3" presStyleCnt="6"/>
      <dgm:spPr>
        <a:solidFill>
          <a:srgbClr val="161208"/>
        </a:solidFill>
      </dgm:spPr>
      <dgm:t>
        <a:bodyPr/>
        <a:lstStyle/>
        <a:p>
          <a:endParaRPr lang="en-US"/>
        </a:p>
      </dgm:t>
    </dgm:pt>
    <dgm:pt modelId="{3D562DCF-0E1F-2642-90ED-976D92479C34}" type="pres">
      <dgm:prSet presAssocID="{DEA02C7A-A9CC-3842-8AB5-25BF86758415}" presName="text2" presStyleLbl="fgAcc2" presStyleIdx="3" presStyleCnt="6" custScaleX="159522" custScaleY="1674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D8D6FC-4830-864F-8B57-C6E70E7EB062}" type="pres">
      <dgm:prSet presAssocID="{DEA02C7A-A9CC-3842-8AB5-25BF86758415}" presName="hierChild3" presStyleCnt="0"/>
      <dgm:spPr/>
    </dgm:pt>
    <dgm:pt modelId="{8247443F-FCCB-A342-927C-A1F8B20D7CE5}" type="pres">
      <dgm:prSet presAssocID="{0271D3C3-35F9-CA45-96C7-C70B0C665619}" presName="Name10" presStyleLbl="parChTrans1D2" presStyleIdx="4" presStyleCnt="6"/>
      <dgm:spPr/>
      <dgm:t>
        <a:bodyPr/>
        <a:lstStyle/>
        <a:p>
          <a:endParaRPr lang="en-US"/>
        </a:p>
      </dgm:t>
    </dgm:pt>
    <dgm:pt modelId="{DAAEA2EF-D235-004B-B3EF-41912449E0EC}" type="pres">
      <dgm:prSet presAssocID="{8AE053B2-2052-9F46-8C7D-CF9A05793456}" presName="hierRoot2" presStyleCnt="0"/>
      <dgm:spPr/>
    </dgm:pt>
    <dgm:pt modelId="{D5883F54-8376-5B43-BB99-08431251D90F}" type="pres">
      <dgm:prSet presAssocID="{8AE053B2-2052-9F46-8C7D-CF9A05793456}" presName="composite2" presStyleCnt="0"/>
      <dgm:spPr/>
    </dgm:pt>
    <dgm:pt modelId="{AE4840FE-2E02-3F4C-AEC5-C09076164117}" type="pres">
      <dgm:prSet presAssocID="{8AE053B2-2052-9F46-8C7D-CF9A05793456}" presName="background2" presStyleLbl="node2" presStyleIdx="4" presStyleCnt="6"/>
      <dgm:spPr>
        <a:solidFill>
          <a:srgbClr val="161208"/>
        </a:solidFill>
      </dgm:spPr>
      <dgm:t>
        <a:bodyPr/>
        <a:lstStyle/>
        <a:p>
          <a:endParaRPr lang="en-US"/>
        </a:p>
      </dgm:t>
    </dgm:pt>
    <dgm:pt modelId="{E47E47AD-9ECC-D74D-B528-56554A50C131}" type="pres">
      <dgm:prSet presAssocID="{8AE053B2-2052-9F46-8C7D-CF9A05793456}" presName="text2" presStyleLbl="fgAcc2" presStyleIdx="4" presStyleCnt="6" custScaleX="151303" custScaleY="1674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5C63CD-914A-5344-A59E-36EB9EC76213}" type="pres">
      <dgm:prSet presAssocID="{8AE053B2-2052-9F46-8C7D-CF9A05793456}" presName="hierChild3" presStyleCnt="0"/>
      <dgm:spPr/>
    </dgm:pt>
    <dgm:pt modelId="{6303080D-0DAC-2B43-B202-BF916CBC8666}" type="pres">
      <dgm:prSet presAssocID="{44110B12-F259-2A4C-9BF3-9D293574BD4D}" presName="Name10" presStyleLbl="parChTrans1D2" presStyleIdx="5" presStyleCnt="6"/>
      <dgm:spPr/>
      <dgm:t>
        <a:bodyPr/>
        <a:lstStyle/>
        <a:p>
          <a:endParaRPr lang="en-US"/>
        </a:p>
      </dgm:t>
    </dgm:pt>
    <dgm:pt modelId="{EC0BFCE1-0F04-5D42-B416-E9223E9EEC66}" type="pres">
      <dgm:prSet presAssocID="{863684D6-CFF6-3B4E-A430-E5F9F01B28FD}" presName="hierRoot2" presStyleCnt="0"/>
      <dgm:spPr/>
    </dgm:pt>
    <dgm:pt modelId="{6796DC3E-D36C-A84F-B9E2-5D9C95458278}" type="pres">
      <dgm:prSet presAssocID="{863684D6-CFF6-3B4E-A430-E5F9F01B28FD}" presName="composite2" presStyleCnt="0"/>
      <dgm:spPr/>
    </dgm:pt>
    <dgm:pt modelId="{064914CE-F4DB-264A-BB64-59963BF49D40}" type="pres">
      <dgm:prSet presAssocID="{863684D6-CFF6-3B4E-A430-E5F9F01B28FD}" presName="background2" presStyleLbl="node2" presStyleIdx="5" presStyleCnt="6"/>
      <dgm:spPr>
        <a:solidFill>
          <a:srgbClr val="161208"/>
        </a:solidFill>
      </dgm:spPr>
      <dgm:t>
        <a:bodyPr/>
        <a:lstStyle/>
        <a:p>
          <a:endParaRPr lang="en-US"/>
        </a:p>
      </dgm:t>
    </dgm:pt>
    <dgm:pt modelId="{FE1BD334-CEFC-1C41-91BC-8E54F97B4F48}" type="pres">
      <dgm:prSet presAssocID="{863684D6-CFF6-3B4E-A430-E5F9F01B28FD}" presName="text2" presStyleLbl="fgAcc2" presStyleIdx="5" presStyleCnt="6" custScaleX="156885" custScaleY="1674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951C45-D754-4243-AFD9-E89E36D01B25}" type="pres">
      <dgm:prSet presAssocID="{863684D6-CFF6-3B4E-A430-E5F9F01B28FD}" presName="hierChild3" presStyleCnt="0"/>
      <dgm:spPr/>
    </dgm:pt>
  </dgm:ptLst>
  <dgm:cxnLst>
    <dgm:cxn modelId="{CDDABD5C-4764-C842-9D1B-EF0533D01762}" type="presOf" srcId="{0271D3C3-35F9-CA45-96C7-C70B0C665619}" destId="{8247443F-FCCB-A342-927C-A1F8B20D7CE5}" srcOrd="0" destOrd="0" presId="urn:microsoft.com/office/officeart/2005/8/layout/hierarchy1"/>
    <dgm:cxn modelId="{A9C231CC-3AAB-5842-A28B-771C41B737EE}" srcId="{18E63634-F4A3-9447-BB81-35B14CD8C92A}" destId="{FF743F43-FCB6-4640-BDEB-F59336C04EFD}" srcOrd="5" destOrd="0" parTransId="{F6E77587-2A70-3F46-929C-FB77FD47E814}" sibTransId="{2CB444C2-4786-A34F-89A8-DA773B21E4EF}"/>
    <dgm:cxn modelId="{6B5F30F3-197B-DB49-BABD-DE7904093680}" type="presOf" srcId="{BD6E83A9-9ADD-F449-A8CD-835B9738AE70}" destId="{1884A8B4-2F69-194C-8CBB-D1F45ED5892D}" srcOrd="0" destOrd="0" presId="urn:microsoft.com/office/officeart/2005/8/layout/hierarchy1"/>
    <dgm:cxn modelId="{CEC39C4E-8443-BB4B-9F6C-D577CB23579B}" type="presOf" srcId="{CA4D3AD2-239D-4D43-845A-5C25EA5C3DA6}" destId="{2E3E6C11-520F-2342-97C6-E64073478228}" srcOrd="0" destOrd="0" presId="urn:microsoft.com/office/officeart/2005/8/layout/hierarchy1"/>
    <dgm:cxn modelId="{21E58147-6A20-CD4D-8A6A-11DEC3272719}" type="presOf" srcId="{19E8F144-8607-7646-BEC0-D115A9B1DA53}" destId="{7BE7836F-D060-D442-86D5-972F99D617B6}" srcOrd="0" destOrd="0" presId="urn:microsoft.com/office/officeart/2005/8/layout/hierarchy1"/>
    <dgm:cxn modelId="{E1DD7EF9-61FC-5042-99BC-EDF9DDEDAC46}" srcId="{CA4D3AD2-239D-4D43-845A-5C25EA5C3DA6}" destId="{18E63634-F4A3-9447-BB81-35B14CD8C92A}" srcOrd="0" destOrd="0" parTransId="{19E8F144-8607-7646-BEC0-D115A9B1DA53}" sibTransId="{C85C3743-053A-A34F-A8FF-EB41839A5379}"/>
    <dgm:cxn modelId="{38FE93FD-5770-FC40-95BB-D2DE94772416}" type="presOf" srcId="{A734F211-5980-8D44-BC1F-243BAA135453}" destId="{4BEF3438-1EC1-6D48-B314-00A22E1BA882}" srcOrd="0" destOrd="0" presId="urn:microsoft.com/office/officeart/2005/8/layout/hierarchy1"/>
    <dgm:cxn modelId="{53EA13D4-2C6E-194A-85BD-789416C7DB7D}" type="presOf" srcId="{5C376221-6E40-9046-BDF1-8B2A6AB6C4C4}" destId="{2EF0477C-1393-4E49-951C-E409EAC8BC39}" srcOrd="0" destOrd="0" presId="urn:microsoft.com/office/officeart/2005/8/layout/hierarchy1"/>
    <dgm:cxn modelId="{A73A0015-C907-D24D-9E1A-911056A94416}" srcId="{CA4D3AD2-239D-4D43-845A-5C25EA5C3DA6}" destId="{863684D6-CFF6-3B4E-A430-E5F9F01B28FD}" srcOrd="5" destOrd="0" parTransId="{44110B12-F259-2A4C-9BF3-9D293574BD4D}" sibTransId="{9DE7B5D2-0F8F-BD47-B69F-E9D09256BD7F}"/>
    <dgm:cxn modelId="{A66AE8F1-5123-7B43-B820-DE4FD92BD371}" type="presOf" srcId="{0AC8DC78-A4D7-9A4E-A536-A883381C35A0}" destId="{34B31A53-4174-2949-8350-03DA148F5292}" srcOrd="0" destOrd="0" presId="urn:microsoft.com/office/officeart/2005/8/layout/hierarchy1"/>
    <dgm:cxn modelId="{811C3BD1-5EC5-2D4F-BB22-7C88DFB1CE09}" type="presOf" srcId="{482F464F-F13A-8E49-A102-8C9BC3D42A8D}" destId="{7982A61B-F0C1-B146-93A8-0D12B5A18895}" srcOrd="0" destOrd="0" presId="urn:microsoft.com/office/officeart/2005/8/layout/hierarchy1"/>
    <dgm:cxn modelId="{EFDAA93E-9789-954F-B8E8-D65709CBC4E7}" srcId="{18E63634-F4A3-9447-BB81-35B14CD8C92A}" destId="{665E9380-DA9E-1941-9159-4C9D9DC8B69E}" srcOrd="2" destOrd="0" parTransId="{D131FF6A-E86E-D24C-BDFD-C74B36CD9BF0}" sibTransId="{8B844927-3AA1-B64C-A800-471EBAAC2520}"/>
    <dgm:cxn modelId="{0E8170B4-73C6-9B47-9E4E-82DB4A7A9BA0}" type="presOf" srcId="{665E9380-DA9E-1941-9159-4C9D9DC8B69E}" destId="{E8BA7430-B87C-5D47-A970-909DFA2D2360}" srcOrd="0" destOrd="0" presId="urn:microsoft.com/office/officeart/2005/8/layout/hierarchy1"/>
    <dgm:cxn modelId="{00C87C44-C8F1-344F-939A-EDE7B3111783}" type="presOf" srcId="{0CF82856-23AF-0E44-A4EC-14647E894BF4}" destId="{22E59C0F-9252-AE4B-9697-D164DE487BBB}" srcOrd="0" destOrd="0" presId="urn:microsoft.com/office/officeart/2005/8/layout/hierarchy1"/>
    <dgm:cxn modelId="{2467A2C3-F21C-5B4F-BB0D-2C531A1B6BDD}" type="presOf" srcId="{F6E77587-2A70-3F46-929C-FB77FD47E814}" destId="{F1ACEF3B-081C-C64C-BA81-582D9509570F}" srcOrd="0" destOrd="0" presId="urn:microsoft.com/office/officeart/2005/8/layout/hierarchy1"/>
    <dgm:cxn modelId="{D6388F63-FDEF-7743-952E-7CD4D6C03D84}" type="presOf" srcId="{F1588D24-13E8-6740-A7BB-33AE62A1C1A2}" destId="{C14C6AF8-2F6D-F047-9B6A-FD979FE34DB2}" srcOrd="0" destOrd="0" presId="urn:microsoft.com/office/officeart/2005/8/layout/hierarchy1"/>
    <dgm:cxn modelId="{C65C5D1E-2BFD-364F-B80F-05C6C983121B}" type="presOf" srcId="{FF743F43-FCB6-4640-BDEB-F59336C04EFD}" destId="{98EDAD61-B808-A246-8698-C44D5A1913C8}" srcOrd="0" destOrd="0" presId="urn:microsoft.com/office/officeart/2005/8/layout/hierarchy1"/>
    <dgm:cxn modelId="{ECA37604-B4B9-6546-9DEB-747457324266}" type="presOf" srcId="{4C2E02AE-E4C7-9947-82BB-EA8379B42FAE}" destId="{3575CD3E-4274-F244-9B13-C37A56AF5C8F}" srcOrd="0" destOrd="0" presId="urn:microsoft.com/office/officeart/2005/8/layout/hierarchy1"/>
    <dgm:cxn modelId="{8F0EA604-38C4-B24A-A207-4D8692A95AAA}" type="presOf" srcId="{F0B2568D-4856-4A1A-AA5E-89EF65785593}" destId="{426EE87E-F682-49A4-8DE7-580B39039107}" srcOrd="0" destOrd="0" presId="urn:microsoft.com/office/officeart/2005/8/layout/hierarchy1"/>
    <dgm:cxn modelId="{A563204C-7E14-8C4E-A2B9-D1C4654089EC}" type="presOf" srcId="{863684D6-CFF6-3B4E-A430-E5F9F01B28FD}" destId="{FE1BD334-CEFC-1C41-91BC-8E54F97B4F48}" srcOrd="0" destOrd="0" presId="urn:microsoft.com/office/officeart/2005/8/layout/hierarchy1"/>
    <dgm:cxn modelId="{A6AD9F7F-AE34-DD48-B1C5-F4110878B295}" type="presOf" srcId="{DCA59409-E844-4DC3-AC57-77530E08892C}" destId="{E54AD086-06FF-4A0A-8799-B299BC2FC1FE}" srcOrd="0" destOrd="0" presId="urn:microsoft.com/office/officeart/2005/8/layout/hierarchy1"/>
    <dgm:cxn modelId="{0C44A94B-8D6E-0F4B-AEE4-43C8511873F4}" type="presOf" srcId="{8370A61E-0B45-7F4E-A041-7FFC7D13200F}" destId="{EA891E02-BD8E-EA47-AD95-30053347BEE1}" srcOrd="0" destOrd="0" presId="urn:microsoft.com/office/officeart/2005/8/layout/hierarchy1"/>
    <dgm:cxn modelId="{9C723079-CDDB-2C4A-9B19-F026A63C33CB}" srcId="{879F6969-556D-A540-9FCE-DFF92298D162}" destId="{CA4D3AD2-239D-4D43-845A-5C25EA5C3DA6}" srcOrd="0" destOrd="0" parTransId="{72454E59-F649-4E4A-BBDB-AC4C9D2514E3}" sibTransId="{83ED7A44-BBE9-A74D-892F-0FC1B250105B}"/>
    <dgm:cxn modelId="{B6709838-9F41-F64A-935E-6E33B71C005B}" srcId="{18E63634-F4A3-9447-BB81-35B14CD8C92A}" destId="{5C376221-6E40-9046-BDF1-8B2A6AB6C4C4}" srcOrd="4" destOrd="0" parTransId="{0AC8DC78-A4D7-9A4E-A536-A883381C35A0}" sibTransId="{BCD3ECD8-8422-D04C-9477-2CEC5608632C}"/>
    <dgm:cxn modelId="{5E863FCD-25F6-CD4C-A634-48FB67038DB3}" type="presOf" srcId="{2FFA0A36-45F7-154E-8B79-7E676BF49E3C}" destId="{899455C3-B6F7-D949-B4C6-9840ED54679C}" srcOrd="0" destOrd="0" presId="urn:microsoft.com/office/officeart/2005/8/layout/hierarchy1"/>
    <dgm:cxn modelId="{CD350C51-B817-4D4A-92DC-BEDCFCD62C69}" srcId="{CA4D3AD2-239D-4D43-845A-5C25EA5C3DA6}" destId="{8AE053B2-2052-9F46-8C7D-CF9A05793456}" srcOrd="4" destOrd="0" parTransId="{0271D3C3-35F9-CA45-96C7-C70B0C665619}" sibTransId="{438F51E4-D6C2-3648-9B22-E4976B33CD62}"/>
    <dgm:cxn modelId="{702110CF-8E4A-5E4F-8CD9-0CD1860A6240}" type="presOf" srcId="{18E63634-F4A3-9447-BB81-35B14CD8C92A}" destId="{E12397EA-BB1F-E547-9FC3-86D9CF29E718}" srcOrd="0" destOrd="0" presId="urn:microsoft.com/office/officeart/2005/8/layout/hierarchy1"/>
    <dgm:cxn modelId="{27CDF246-CC02-994F-8C02-CAA3B711E3AA}" srcId="{CA4D3AD2-239D-4D43-845A-5C25EA5C3DA6}" destId="{DEA02C7A-A9CC-3842-8AB5-25BF86758415}" srcOrd="3" destOrd="0" parTransId="{0CF82856-23AF-0E44-A4EC-14647E894BF4}" sibTransId="{800ECF8C-3C09-F04D-B26E-1F03F2724E2E}"/>
    <dgm:cxn modelId="{38D7DB6A-87CC-EB4B-BA60-76BE4A0DCAC3}" srcId="{CA4D3AD2-239D-4D43-845A-5C25EA5C3DA6}" destId="{BD6E83A9-9ADD-F449-A8CD-835B9738AE70}" srcOrd="1" destOrd="0" parTransId="{2FFA0A36-45F7-154E-8B79-7E676BF49E3C}" sibTransId="{D5556F70-093D-B041-A8DF-69218E04A539}"/>
    <dgm:cxn modelId="{879049C9-9E3D-1E44-B559-552016AF5B18}" type="presOf" srcId="{DEA02C7A-A9CC-3842-8AB5-25BF86758415}" destId="{3D562DCF-0E1F-2642-90ED-976D92479C34}" srcOrd="0" destOrd="0" presId="urn:microsoft.com/office/officeart/2005/8/layout/hierarchy1"/>
    <dgm:cxn modelId="{5F7ACC22-BFC4-BF49-812E-A49FB1334D15}" srcId="{18E63634-F4A3-9447-BB81-35B14CD8C92A}" destId="{F1588D24-13E8-6740-A7BB-33AE62A1C1A2}" srcOrd="3" destOrd="0" parTransId="{04CEAB03-98AE-2446-8ED4-2E5815B79C47}" sibTransId="{EFB63F6A-997D-C44D-8897-74040FDC62EE}"/>
    <dgm:cxn modelId="{4BFA801F-41CA-6040-86EC-594511415C99}" srcId="{18E63634-F4A3-9447-BB81-35B14CD8C92A}" destId="{8370A61E-0B45-7F4E-A041-7FFC7D13200F}" srcOrd="1" destOrd="0" parTransId="{A734F211-5980-8D44-BC1F-243BAA135453}" sibTransId="{116DA528-7FB3-4C40-9638-6376DAF6AF9A}"/>
    <dgm:cxn modelId="{D2C6C2BD-183D-A447-B9FD-19BF26780164}" srcId="{CA4D3AD2-239D-4D43-845A-5C25EA5C3DA6}" destId="{482F464F-F13A-8E49-A102-8C9BC3D42A8D}" srcOrd="2" destOrd="0" parTransId="{4C2E02AE-E4C7-9947-82BB-EA8379B42FAE}" sibTransId="{4B39D175-BD2B-9C4D-B86D-1C94F3CDD42D}"/>
    <dgm:cxn modelId="{ED0FEDBA-7D06-F54D-AB2C-CF1FC8BD2BCC}" type="presOf" srcId="{44110B12-F259-2A4C-9BF3-9D293574BD4D}" destId="{6303080D-0DAC-2B43-B202-BF916CBC8666}" srcOrd="0" destOrd="0" presId="urn:microsoft.com/office/officeart/2005/8/layout/hierarchy1"/>
    <dgm:cxn modelId="{56918874-CAE0-264C-B63E-148A6105FC92}" type="presOf" srcId="{D131FF6A-E86E-D24C-BDFD-C74B36CD9BF0}" destId="{DB92A441-92C6-6841-B670-72113910A9D9}" srcOrd="0" destOrd="0" presId="urn:microsoft.com/office/officeart/2005/8/layout/hierarchy1"/>
    <dgm:cxn modelId="{02A6D6A8-5D3C-754C-810D-97E6BE19D79D}" type="presOf" srcId="{04CEAB03-98AE-2446-8ED4-2E5815B79C47}" destId="{CF2E84A8-9F8C-BC44-ADA6-C38869406CC1}" srcOrd="0" destOrd="0" presId="urn:microsoft.com/office/officeart/2005/8/layout/hierarchy1"/>
    <dgm:cxn modelId="{58E3D24A-EBE0-4D09-AAD4-A0D6E471F453}" srcId="{18E63634-F4A3-9447-BB81-35B14CD8C92A}" destId="{F0B2568D-4856-4A1A-AA5E-89EF65785593}" srcOrd="0" destOrd="0" parTransId="{DCA59409-E844-4DC3-AC57-77530E08892C}" sibTransId="{A108D2CF-0029-4883-9CDE-C169D7C1ED3F}"/>
    <dgm:cxn modelId="{C9E953F7-EB69-E043-B6DF-CFE5415F6E9D}" type="presOf" srcId="{8AE053B2-2052-9F46-8C7D-CF9A05793456}" destId="{E47E47AD-9ECC-D74D-B528-56554A50C131}" srcOrd="0" destOrd="0" presId="urn:microsoft.com/office/officeart/2005/8/layout/hierarchy1"/>
    <dgm:cxn modelId="{86D1362E-34B5-475A-9DAE-7C18B6AC5EC4}" type="presOf" srcId="{879F6969-556D-A540-9FCE-DFF92298D162}" destId="{38CF0AA4-361F-1B4E-9E93-654C68AE1B19}" srcOrd="0" destOrd="0" presId="urn:microsoft.com/office/officeart/2005/8/layout/hierarchy1"/>
    <dgm:cxn modelId="{65371BA4-7932-5D41-8274-C83ACDCCF8D6}" type="presParOf" srcId="{38CF0AA4-361F-1B4E-9E93-654C68AE1B19}" destId="{3D433451-0613-B348-BFFE-392C3A96188A}" srcOrd="0" destOrd="0" presId="urn:microsoft.com/office/officeart/2005/8/layout/hierarchy1"/>
    <dgm:cxn modelId="{6021C26D-1FBB-E646-8057-362B110EAB32}" type="presParOf" srcId="{3D433451-0613-B348-BFFE-392C3A96188A}" destId="{B2E1C1C0-1482-EB4C-9164-91EDAF8955DF}" srcOrd="0" destOrd="0" presId="urn:microsoft.com/office/officeart/2005/8/layout/hierarchy1"/>
    <dgm:cxn modelId="{88646195-D8DA-4041-9D55-35766A1F51D4}" type="presParOf" srcId="{B2E1C1C0-1482-EB4C-9164-91EDAF8955DF}" destId="{F8D74250-2544-5A43-90BA-9489D123ACE1}" srcOrd="0" destOrd="0" presId="urn:microsoft.com/office/officeart/2005/8/layout/hierarchy1"/>
    <dgm:cxn modelId="{761DF3F1-3472-E040-B745-71D5DA739F6F}" type="presParOf" srcId="{B2E1C1C0-1482-EB4C-9164-91EDAF8955DF}" destId="{2E3E6C11-520F-2342-97C6-E64073478228}" srcOrd="1" destOrd="0" presId="urn:microsoft.com/office/officeart/2005/8/layout/hierarchy1"/>
    <dgm:cxn modelId="{E539AAB7-EC5C-584A-BDCC-C739D82945E5}" type="presParOf" srcId="{3D433451-0613-B348-BFFE-392C3A96188A}" destId="{789CC331-4B36-5343-8289-2CDD4D56ABF8}" srcOrd="1" destOrd="0" presId="urn:microsoft.com/office/officeart/2005/8/layout/hierarchy1"/>
    <dgm:cxn modelId="{4C4F08BD-C963-E04D-89CC-1550D7CA18B1}" type="presParOf" srcId="{789CC331-4B36-5343-8289-2CDD4D56ABF8}" destId="{7BE7836F-D060-D442-86D5-972F99D617B6}" srcOrd="0" destOrd="0" presId="urn:microsoft.com/office/officeart/2005/8/layout/hierarchy1"/>
    <dgm:cxn modelId="{88F9EA1D-1656-5C42-AAAA-A245670F0029}" type="presParOf" srcId="{789CC331-4B36-5343-8289-2CDD4D56ABF8}" destId="{3744BF1A-3620-8D45-8FA9-83FC126B4E91}" srcOrd="1" destOrd="0" presId="urn:microsoft.com/office/officeart/2005/8/layout/hierarchy1"/>
    <dgm:cxn modelId="{B327C747-8758-6540-8ED3-D726FCE06DC7}" type="presParOf" srcId="{3744BF1A-3620-8D45-8FA9-83FC126B4E91}" destId="{F130E543-47D5-6C43-9441-278AB10B92E2}" srcOrd="0" destOrd="0" presId="urn:microsoft.com/office/officeart/2005/8/layout/hierarchy1"/>
    <dgm:cxn modelId="{DA0A41AE-E5E2-334C-A9F7-89E2E12CBEAE}" type="presParOf" srcId="{F130E543-47D5-6C43-9441-278AB10B92E2}" destId="{39836A6A-8920-DE4C-8D07-1DD6D1934F46}" srcOrd="0" destOrd="0" presId="urn:microsoft.com/office/officeart/2005/8/layout/hierarchy1"/>
    <dgm:cxn modelId="{5B56A851-8B6E-754E-B892-25713070CEDE}" type="presParOf" srcId="{F130E543-47D5-6C43-9441-278AB10B92E2}" destId="{E12397EA-BB1F-E547-9FC3-86D9CF29E718}" srcOrd="1" destOrd="0" presId="urn:microsoft.com/office/officeart/2005/8/layout/hierarchy1"/>
    <dgm:cxn modelId="{AE216EF4-8832-B542-8704-927D090A61FA}" type="presParOf" srcId="{3744BF1A-3620-8D45-8FA9-83FC126B4E91}" destId="{6537E233-0862-0B4A-B7FA-907A34DD46E7}" srcOrd="1" destOrd="0" presId="urn:microsoft.com/office/officeart/2005/8/layout/hierarchy1"/>
    <dgm:cxn modelId="{5D8D2A7A-3643-F148-8BF4-6F9D3EEE5381}" type="presParOf" srcId="{6537E233-0862-0B4A-B7FA-907A34DD46E7}" destId="{E54AD086-06FF-4A0A-8799-B299BC2FC1FE}" srcOrd="0" destOrd="0" presId="urn:microsoft.com/office/officeart/2005/8/layout/hierarchy1"/>
    <dgm:cxn modelId="{7D8D6D9A-2366-CA43-A98D-3812BF0CB0D8}" type="presParOf" srcId="{6537E233-0862-0B4A-B7FA-907A34DD46E7}" destId="{D0FC3D2A-060B-478B-A654-7A76E93B9C8D}" srcOrd="1" destOrd="0" presId="urn:microsoft.com/office/officeart/2005/8/layout/hierarchy1"/>
    <dgm:cxn modelId="{7359E320-D96C-D045-92E8-E7BED77F2CD6}" type="presParOf" srcId="{D0FC3D2A-060B-478B-A654-7A76E93B9C8D}" destId="{9DF10F40-9F67-4807-B660-E1993BEFEAD7}" srcOrd="0" destOrd="0" presId="urn:microsoft.com/office/officeart/2005/8/layout/hierarchy1"/>
    <dgm:cxn modelId="{04A80D9A-848C-B74E-BAF3-40F6BF95ECB7}" type="presParOf" srcId="{9DF10F40-9F67-4807-B660-E1993BEFEAD7}" destId="{55B227A0-B8E6-45E4-A968-7417059C5FB2}" srcOrd="0" destOrd="0" presId="urn:microsoft.com/office/officeart/2005/8/layout/hierarchy1"/>
    <dgm:cxn modelId="{A369D0F7-7159-3C46-BF3F-67654AD03893}" type="presParOf" srcId="{9DF10F40-9F67-4807-B660-E1993BEFEAD7}" destId="{426EE87E-F682-49A4-8DE7-580B39039107}" srcOrd="1" destOrd="0" presId="urn:microsoft.com/office/officeart/2005/8/layout/hierarchy1"/>
    <dgm:cxn modelId="{29984C17-724F-AA4C-B2A4-A052F5F5CB80}" type="presParOf" srcId="{D0FC3D2A-060B-478B-A654-7A76E93B9C8D}" destId="{62780803-D89C-4069-8DD5-FD26A5DBFB3C}" srcOrd="1" destOrd="0" presId="urn:microsoft.com/office/officeart/2005/8/layout/hierarchy1"/>
    <dgm:cxn modelId="{875C8FB0-7084-B243-B296-F60690EE5D05}" type="presParOf" srcId="{6537E233-0862-0B4A-B7FA-907A34DD46E7}" destId="{4BEF3438-1EC1-6D48-B314-00A22E1BA882}" srcOrd="2" destOrd="0" presId="urn:microsoft.com/office/officeart/2005/8/layout/hierarchy1"/>
    <dgm:cxn modelId="{0A466728-CA62-5F45-9E29-68BB927F6350}" type="presParOf" srcId="{6537E233-0862-0B4A-B7FA-907A34DD46E7}" destId="{B0454E82-ACFE-A245-9D07-8D4C4A7B6883}" srcOrd="3" destOrd="0" presId="urn:microsoft.com/office/officeart/2005/8/layout/hierarchy1"/>
    <dgm:cxn modelId="{EB91F94B-CE77-4243-8069-630E96B9E5AB}" type="presParOf" srcId="{B0454E82-ACFE-A245-9D07-8D4C4A7B6883}" destId="{D67FEC79-8252-8F48-8D32-9D8337A3DE2F}" srcOrd="0" destOrd="0" presId="urn:microsoft.com/office/officeart/2005/8/layout/hierarchy1"/>
    <dgm:cxn modelId="{5C430061-C3B0-3C46-82D2-F3E109B68885}" type="presParOf" srcId="{D67FEC79-8252-8F48-8D32-9D8337A3DE2F}" destId="{4CB684F2-1627-964E-ADF8-F701255DE931}" srcOrd="0" destOrd="0" presId="urn:microsoft.com/office/officeart/2005/8/layout/hierarchy1"/>
    <dgm:cxn modelId="{B049D723-2555-074B-A25F-0F2A8FBA8E90}" type="presParOf" srcId="{D67FEC79-8252-8F48-8D32-9D8337A3DE2F}" destId="{EA891E02-BD8E-EA47-AD95-30053347BEE1}" srcOrd="1" destOrd="0" presId="urn:microsoft.com/office/officeart/2005/8/layout/hierarchy1"/>
    <dgm:cxn modelId="{C4452919-63F4-C84F-8AA8-1073615E829F}" type="presParOf" srcId="{B0454E82-ACFE-A245-9D07-8D4C4A7B6883}" destId="{DEB40CB5-BE4B-6345-8E19-ADC9896A3931}" srcOrd="1" destOrd="0" presId="urn:microsoft.com/office/officeart/2005/8/layout/hierarchy1"/>
    <dgm:cxn modelId="{F7F82F50-0A08-FF4B-B680-6548B2694E77}" type="presParOf" srcId="{6537E233-0862-0B4A-B7FA-907A34DD46E7}" destId="{DB92A441-92C6-6841-B670-72113910A9D9}" srcOrd="4" destOrd="0" presId="urn:microsoft.com/office/officeart/2005/8/layout/hierarchy1"/>
    <dgm:cxn modelId="{AC1EFC5A-AE28-4B4E-8A8C-841DC2866C45}" type="presParOf" srcId="{6537E233-0862-0B4A-B7FA-907A34DD46E7}" destId="{15BFE86D-DA4F-A04B-866D-DE81F4433910}" srcOrd="5" destOrd="0" presId="urn:microsoft.com/office/officeart/2005/8/layout/hierarchy1"/>
    <dgm:cxn modelId="{D11B7AC9-BA3C-A243-A8B3-D2AD609A5144}" type="presParOf" srcId="{15BFE86D-DA4F-A04B-866D-DE81F4433910}" destId="{B75149B3-150C-F248-8499-03A57D4BBE26}" srcOrd="0" destOrd="0" presId="urn:microsoft.com/office/officeart/2005/8/layout/hierarchy1"/>
    <dgm:cxn modelId="{CB802002-8217-2643-8E02-5212EE3531F8}" type="presParOf" srcId="{B75149B3-150C-F248-8499-03A57D4BBE26}" destId="{92CAB63C-89E7-4B41-AD41-635D7FD5D88B}" srcOrd="0" destOrd="0" presId="urn:microsoft.com/office/officeart/2005/8/layout/hierarchy1"/>
    <dgm:cxn modelId="{A988DB77-0985-4046-A88B-BE507120FC9D}" type="presParOf" srcId="{B75149B3-150C-F248-8499-03A57D4BBE26}" destId="{E8BA7430-B87C-5D47-A970-909DFA2D2360}" srcOrd="1" destOrd="0" presId="urn:microsoft.com/office/officeart/2005/8/layout/hierarchy1"/>
    <dgm:cxn modelId="{19D525AE-FCA2-EE48-9D9D-DA06CCBE3B90}" type="presParOf" srcId="{15BFE86D-DA4F-A04B-866D-DE81F4433910}" destId="{4B99FC5F-F9E1-DC48-8082-5BE47085EA15}" srcOrd="1" destOrd="0" presId="urn:microsoft.com/office/officeart/2005/8/layout/hierarchy1"/>
    <dgm:cxn modelId="{EF955351-B650-DC4C-AEA9-B8F78411FAD3}" type="presParOf" srcId="{6537E233-0862-0B4A-B7FA-907A34DD46E7}" destId="{CF2E84A8-9F8C-BC44-ADA6-C38869406CC1}" srcOrd="6" destOrd="0" presId="urn:microsoft.com/office/officeart/2005/8/layout/hierarchy1"/>
    <dgm:cxn modelId="{9BF71974-F10A-024B-8B62-C1A1EA57FAB1}" type="presParOf" srcId="{6537E233-0862-0B4A-B7FA-907A34DD46E7}" destId="{69CE0F26-5D28-E344-AA44-678E011E59AC}" srcOrd="7" destOrd="0" presId="urn:microsoft.com/office/officeart/2005/8/layout/hierarchy1"/>
    <dgm:cxn modelId="{5A154764-ADE1-7841-9335-0ECA5F8E6140}" type="presParOf" srcId="{69CE0F26-5D28-E344-AA44-678E011E59AC}" destId="{37658BE2-FF2F-CF40-B4E7-8A3DD7413E78}" srcOrd="0" destOrd="0" presId="urn:microsoft.com/office/officeart/2005/8/layout/hierarchy1"/>
    <dgm:cxn modelId="{AE5513E3-4CE2-FA40-98F2-D40D1FA15E6F}" type="presParOf" srcId="{37658BE2-FF2F-CF40-B4E7-8A3DD7413E78}" destId="{219926CB-EF7A-1A42-9EEB-02F216502878}" srcOrd="0" destOrd="0" presId="urn:microsoft.com/office/officeart/2005/8/layout/hierarchy1"/>
    <dgm:cxn modelId="{CD44EA9D-B4D9-AE4E-AC12-964DA0D28893}" type="presParOf" srcId="{37658BE2-FF2F-CF40-B4E7-8A3DD7413E78}" destId="{C14C6AF8-2F6D-F047-9B6A-FD979FE34DB2}" srcOrd="1" destOrd="0" presId="urn:microsoft.com/office/officeart/2005/8/layout/hierarchy1"/>
    <dgm:cxn modelId="{BDCBC96E-7A53-6D4C-942C-1B7468E93510}" type="presParOf" srcId="{69CE0F26-5D28-E344-AA44-678E011E59AC}" destId="{E4D9D410-05D1-0142-B138-E5124DE393DF}" srcOrd="1" destOrd="0" presId="urn:microsoft.com/office/officeart/2005/8/layout/hierarchy1"/>
    <dgm:cxn modelId="{8CB656BE-745C-3F4B-9342-3073598EE78B}" type="presParOf" srcId="{6537E233-0862-0B4A-B7FA-907A34DD46E7}" destId="{34B31A53-4174-2949-8350-03DA148F5292}" srcOrd="8" destOrd="0" presId="urn:microsoft.com/office/officeart/2005/8/layout/hierarchy1"/>
    <dgm:cxn modelId="{D5A15AD2-8888-CC4E-8AB8-A364C5419559}" type="presParOf" srcId="{6537E233-0862-0B4A-B7FA-907A34DD46E7}" destId="{C527A6CA-1F87-974A-B7ED-89D81ACA9DBD}" srcOrd="9" destOrd="0" presId="urn:microsoft.com/office/officeart/2005/8/layout/hierarchy1"/>
    <dgm:cxn modelId="{9CDE6ADA-1930-D446-96F3-2496EDFCEEB8}" type="presParOf" srcId="{C527A6CA-1F87-974A-B7ED-89D81ACA9DBD}" destId="{9D09F0DC-A3ED-4141-8CAD-B2EDA9A7FFC4}" srcOrd="0" destOrd="0" presId="urn:microsoft.com/office/officeart/2005/8/layout/hierarchy1"/>
    <dgm:cxn modelId="{BBD0CE8C-5B9F-7E47-B8D2-EC5BD197CA0C}" type="presParOf" srcId="{9D09F0DC-A3ED-4141-8CAD-B2EDA9A7FFC4}" destId="{51E723BA-C98D-134A-8724-CC5F2AAF9022}" srcOrd="0" destOrd="0" presId="urn:microsoft.com/office/officeart/2005/8/layout/hierarchy1"/>
    <dgm:cxn modelId="{33722578-C22F-4F43-82EF-75A626BC51F3}" type="presParOf" srcId="{9D09F0DC-A3ED-4141-8CAD-B2EDA9A7FFC4}" destId="{2EF0477C-1393-4E49-951C-E409EAC8BC39}" srcOrd="1" destOrd="0" presId="urn:microsoft.com/office/officeart/2005/8/layout/hierarchy1"/>
    <dgm:cxn modelId="{DF064F43-96A4-454A-BCFC-A76AD3C58395}" type="presParOf" srcId="{C527A6CA-1F87-974A-B7ED-89D81ACA9DBD}" destId="{1EB153E5-E967-AB4E-BFA3-82A24E5E1A36}" srcOrd="1" destOrd="0" presId="urn:microsoft.com/office/officeart/2005/8/layout/hierarchy1"/>
    <dgm:cxn modelId="{31DFB44E-4FDB-C045-96E2-6F3E44E3D493}" type="presParOf" srcId="{6537E233-0862-0B4A-B7FA-907A34DD46E7}" destId="{F1ACEF3B-081C-C64C-BA81-582D9509570F}" srcOrd="10" destOrd="0" presId="urn:microsoft.com/office/officeart/2005/8/layout/hierarchy1"/>
    <dgm:cxn modelId="{E9DB9432-9DDE-3E4E-AF9A-CADC484EB2E1}" type="presParOf" srcId="{6537E233-0862-0B4A-B7FA-907A34DD46E7}" destId="{DBACE51D-83D1-3349-A8D0-3AB2AF6CB2A7}" srcOrd="11" destOrd="0" presId="urn:microsoft.com/office/officeart/2005/8/layout/hierarchy1"/>
    <dgm:cxn modelId="{B8F69BB8-4219-864B-BF1B-6C24058D8AD4}" type="presParOf" srcId="{DBACE51D-83D1-3349-A8D0-3AB2AF6CB2A7}" destId="{49A7A2E9-AF51-7843-BC8F-8DC5655441F6}" srcOrd="0" destOrd="0" presId="urn:microsoft.com/office/officeart/2005/8/layout/hierarchy1"/>
    <dgm:cxn modelId="{1AF2A1CA-0290-7B4D-8B90-D2B0B984EBAB}" type="presParOf" srcId="{49A7A2E9-AF51-7843-BC8F-8DC5655441F6}" destId="{E7E0B4DE-17F9-C643-9CBB-7F871D39E9BC}" srcOrd="0" destOrd="0" presId="urn:microsoft.com/office/officeart/2005/8/layout/hierarchy1"/>
    <dgm:cxn modelId="{2C0145D2-684B-444A-A103-80DDCCF28F3A}" type="presParOf" srcId="{49A7A2E9-AF51-7843-BC8F-8DC5655441F6}" destId="{98EDAD61-B808-A246-8698-C44D5A1913C8}" srcOrd="1" destOrd="0" presId="urn:microsoft.com/office/officeart/2005/8/layout/hierarchy1"/>
    <dgm:cxn modelId="{1D2FEA53-1D70-0C43-A432-B5F5CC99A46C}" type="presParOf" srcId="{DBACE51D-83D1-3349-A8D0-3AB2AF6CB2A7}" destId="{2EE79A38-8B78-0A43-95F8-F808C8BF1DE3}" srcOrd="1" destOrd="0" presId="urn:microsoft.com/office/officeart/2005/8/layout/hierarchy1"/>
    <dgm:cxn modelId="{3131D892-5A20-D545-B08B-74440DB1B1FA}" type="presParOf" srcId="{789CC331-4B36-5343-8289-2CDD4D56ABF8}" destId="{899455C3-B6F7-D949-B4C6-9840ED54679C}" srcOrd="2" destOrd="0" presId="urn:microsoft.com/office/officeart/2005/8/layout/hierarchy1"/>
    <dgm:cxn modelId="{B69BB428-C046-8642-BB1E-65B793F5DF55}" type="presParOf" srcId="{789CC331-4B36-5343-8289-2CDD4D56ABF8}" destId="{59C73E4F-A20E-4547-995A-9FFEC3DC557D}" srcOrd="3" destOrd="0" presId="urn:microsoft.com/office/officeart/2005/8/layout/hierarchy1"/>
    <dgm:cxn modelId="{F8752794-6307-A840-BD67-2E1F6C2AF30E}" type="presParOf" srcId="{59C73E4F-A20E-4547-995A-9FFEC3DC557D}" destId="{A62B39D5-2B8E-A44D-A747-6EE157A543B0}" srcOrd="0" destOrd="0" presId="urn:microsoft.com/office/officeart/2005/8/layout/hierarchy1"/>
    <dgm:cxn modelId="{2EF07027-5EFF-184B-AC0A-125FE79AD749}" type="presParOf" srcId="{A62B39D5-2B8E-A44D-A747-6EE157A543B0}" destId="{8BC3C975-CB6D-3141-B3F3-39BED519D07E}" srcOrd="0" destOrd="0" presId="urn:microsoft.com/office/officeart/2005/8/layout/hierarchy1"/>
    <dgm:cxn modelId="{5587362C-0ACA-B443-9DB1-A8C3D649A4B2}" type="presParOf" srcId="{A62B39D5-2B8E-A44D-A747-6EE157A543B0}" destId="{1884A8B4-2F69-194C-8CBB-D1F45ED5892D}" srcOrd="1" destOrd="0" presId="urn:microsoft.com/office/officeart/2005/8/layout/hierarchy1"/>
    <dgm:cxn modelId="{0FBFDE2E-8114-694A-A6F9-24865F4BC26D}" type="presParOf" srcId="{59C73E4F-A20E-4547-995A-9FFEC3DC557D}" destId="{9DE82CFC-BDAA-BC48-9706-812B06986105}" srcOrd="1" destOrd="0" presId="urn:microsoft.com/office/officeart/2005/8/layout/hierarchy1"/>
    <dgm:cxn modelId="{0BDCB972-520F-4049-B960-C0F341CF060A}" type="presParOf" srcId="{789CC331-4B36-5343-8289-2CDD4D56ABF8}" destId="{3575CD3E-4274-F244-9B13-C37A56AF5C8F}" srcOrd="4" destOrd="0" presId="urn:microsoft.com/office/officeart/2005/8/layout/hierarchy1"/>
    <dgm:cxn modelId="{D1D869A2-66CE-3D41-B237-159E747EAD99}" type="presParOf" srcId="{789CC331-4B36-5343-8289-2CDD4D56ABF8}" destId="{CB9215DE-D7A1-944C-A763-7D65E119002F}" srcOrd="5" destOrd="0" presId="urn:microsoft.com/office/officeart/2005/8/layout/hierarchy1"/>
    <dgm:cxn modelId="{41943479-E0C7-E54E-AE07-0D4F37ED48EB}" type="presParOf" srcId="{CB9215DE-D7A1-944C-A763-7D65E119002F}" destId="{19850A25-805C-F04A-8795-1D0DC0B117A7}" srcOrd="0" destOrd="0" presId="urn:microsoft.com/office/officeart/2005/8/layout/hierarchy1"/>
    <dgm:cxn modelId="{51EBE3A4-CCA3-6A4B-AFB5-A70F0242B142}" type="presParOf" srcId="{19850A25-805C-F04A-8795-1D0DC0B117A7}" destId="{526524B6-9D80-D54E-BBD8-E3F02406F207}" srcOrd="0" destOrd="0" presId="urn:microsoft.com/office/officeart/2005/8/layout/hierarchy1"/>
    <dgm:cxn modelId="{D63E0610-BEC9-324B-A334-6D314984823F}" type="presParOf" srcId="{19850A25-805C-F04A-8795-1D0DC0B117A7}" destId="{7982A61B-F0C1-B146-93A8-0D12B5A18895}" srcOrd="1" destOrd="0" presId="urn:microsoft.com/office/officeart/2005/8/layout/hierarchy1"/>
    <dgm:cxn modelId="{5F17FB23-92C5-7140-AFF7-DFAA515BE48B}" type="presParOf" srcId="{CB9215DE-D7A1-944C-A763-7D65E119002F}" destId="{72A9DA64-3149-8B4D-833A-52FDE4D3FE5F}" srcOrd="1" destOrd="0" presId="urn:microsoft.com/office/officeart/2005/8/layout/hierarchy1"/>
    <dgm:cxn modelId="{505C53A0-E3E7-5641-B596-A4B77A87AC2B}" type="presParOf" srcId="{789CC331-4B36-5343-8289-2CDD4D56ABF8}" destId="{22E59C0F-9252-AE4B-9697-D164DE487BBB}" srcOrd="6" destOrd="0" presId="urn:microsoft.com/office/officeart/2005/8/layout/hierarchy1"/>
    <dgm:cxn modelId="{ED537D70-995E-C04C-8AA1-C3FEF364D57F}" type="presParOf" srcId="{789CC331-4B36-5343-8289-2CDD4D56ABF8}" destId="{7E62C61C-5E95-6C4D-B236-325F8B6C3D79}" srcOrd="7" destOrd="0" presId="urn:microsoft.com/office/officeart/2005/8/layout/hierarchy1"/>
    <dgm:cxn modelId="{17956D63-8079-4242-AF72-CF689A11A1FB}" type="presParOf" srcId="{7E62C61C-5E95-6C4D-B236-325F8B6C3D79}" destId="{65DF1D68-539E-3D47-970F-779333A48A91}" srcOrd="0" destOrd="0" presId="urn:microsoft.com/office/officeart/2005/8/layout/hierarchy1"/>
    <dgm:cxn modelId="{728312E9-1873-B24D-8962-A033309CD56E}" type="presParOf" srcId="{65DF1D68-539E-3D47-970F-779333A48A91}" destId="{46D89DF9-5BD8-3642-B52B-CAF7F2405FAB}" srcOrd="0" destOrd="0" presId="urn:microsoft.com/office/officeart/2005/8/layout/hierarchy1"/>
    <dgm:cxn modelId="{0710BF22-64D3-1847-9903-ACB5235C06A2}" type="presParOf" srcId="{65DF1D68-539E-3D47-970F-779333A48A91}" destId="{3D562DCF-0E1F-2642-90ED-976D92479C34}" srcOrd="1" destOrd="0" presId="urn:microsoft.com/office/officeart/2005/8/layout/hierarchy1"/>
    <dgm:cxn modelId="{DB16D910-D663-B046-9BBD-3A6210ED2D2F}" type="presParOf" srcId="{7E62C61C-5E95-6C4D-B236-325F8B6C3D79}" destId="{96D8D6FC-4830-864F-8B57-C6E70E7EB062}" srcOrd="1" destOrd="0" presId="urn:microsoft.com/office/officeart/2005/8/layout/hierarchy1"/>
    <dgm:cxn modelId="{2606A5D9-0B7F-6547-9A5A-BC673D8879AF}" type="presParOf" srcId="{789CC331-4B36-5343-8289-2CDD4D56ABF8}" destId="{8247443F-FCCB-A342-927C-A1F8B20D7CE5}" srcOrd="8" destOrd="0" presId="urn:microsoft.com/office/officeart/2005/8/layout/hierarchy1"/>
    <dgm:cxn modelId="{FE577AEE-33AF-4C45-BEC9-581DBC72C080}" type="presParOf" srcId="{789CC331-4B36-5343-8289-2CDD4D56ABF8}" destId="{DAAEA2EF-D235-004B-B3EF-41912449E0EC}" srcOrd="9" destOrd="0" presId="urn:microsoft.com/office/officeart/2005/8/layout/hierarchy1"/>
    <dgm:cxn modelId="{CDF4C9D1-7EC6-C548-B84A-F391BE1D60E5}" type="presParOf" srcId="{DAAEA2EF-D235-004B-B3EF-41912449E0EC}" destId="{D5883F54-8376-5B43-BB99-08431251D90F}" srcOrd="0" destOrd="0" presId="urn:microsoft.com/office/officeart/2005/8/layout/hierarchy1"/>
    <dgm:cxn modelId="{533B2A0F-0CE5-2148-988B-EE080A83A738}" type="presParOf" srcId="{D5883F54-8376-5B43-BB99-08431251D90F}" destId="{AE4840FE-2E02-3F4C-AEC5-C09076164117}" srcOrd="0" destOrd="0" presId="urn:microsoft.com/office/officeart/2005/8/layout/hierarchy1"/>
    <dgm:cxn modelId="{46FC5708-4734-CF49-929C-ABD4EC2B8F1D}" type="presParOf" srcId="{D5883F54-8376-5B43-BB99-08431251D90F}" destId="{E47E47AD-9ECC-D74D-B528-56554A50C131}" srcOrd="1" destOrd="0" presId="urn:microsoft.com/office/officeart/2005/8/layout/hierarchy1"/>
    <dgm:cxn modelId="{530B0889-66A8-EA4E-BE21-B2BE5AE70C04}" type="presParOf" srcId="{DAAEA2EF-D235-004B-B3EF-41912449E0EC}" destId="{FF5C63CD-914A-5344-A59E-36EB9EC76213}" srcOrd="1" destOrd="0" presId="urn:microsoft.com/office/officeart/2005/8/layout/hierarchy1"/>
    <dgm:cxn modelId="{1FA9405C-9192-B041-B35D-86BE65FC3EFE}" type="presParOf" srcId="{789CC331-4B36-5343-8289-2CDD4D56ABF8}" destId="{6303080D-0DAC-2B43-B202-BF916CBC8666}" srcOrd="10" destOrd="0" presId="urn:microsoft.com/office/officeart/2005/8/layout/hierarchy1"/>
    <dgm:cxn modelId="{BFE62E4E-4171-C947-AA6B-1B0046506070}" type="presParOf" srcId="{789CC331-4B36-5343-8289-2CDD4D56ABF8}" destId="{EC0BFCE1-0F04-5D42-B416-E9223E9EEC66}" srcOrd="11" destOrd="0" presId="urn:microsoft.com/office/officeart/2005/8/layout/hierarchy1"/>
    <dgm:cxn modelId="{A5C8C47D-602C-4E4E-B892-BCAB5CD0F085}" type="presParOf" srcId="{EC0BFCE1-0F04-5D42-B416-E9223E9EEC66}" destId="{6796DC3E-D36C-A84F-B9E2-5D9C95458278}" srcOrd="0" destOrd="0" presId="urn:microsoft.com/office/officeart/2005/8/layout/hierarchy1"/>
    <dgm:cxn modelId="{41AD1368-4B4B-D04D-8A91-A74635B79BCE}" type="presParOf" srcId="{6796DC3E-D36C-A84F-B9E2-5D9C95458278}" destId="{064914CE-F4DB-264A-BB64-59963BF49D40}" srcOrd="0" destOrd="0" presId="urn:microsoft.com/office/officeart/2005/8/layout/hierarchy1"/>
    <dgm:cxn modelId="{46538CE9-C945-4A41-8FCB-04FBB1042702}" type="presParOf" srcId="{6796DC3E-D36C-A84F-B9E2-5D9C95458278}" destId="{FE1BD334-CEFC-1C41-91BC-8E54F97B4F48}" srcOrd="1" destOrd="0" presId="urn:microsoft.com/office/officeart/2005/8/layout/hierarchy1"/>
    <dgm:cxn modelId="{81B6E23F-521D-BC4F-A1AF-4DEB3FE9ACF1}" type="presParOf" srcId="{EC0BFCE1-0F04-5D42-B416-E9223E9EEC66}" destId="{7A951C45-D754-4243-AFD9-E89E36D01B25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130196-4282-714F-8C69-EDB976E984C8}" type="doc">
      <dgm:prSet loTypeId="urn:microsoft.com/office/officeart/2005/8/layout/matrix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2A1C23-FFC7-E94C-BEE0-3ACE9E2A13F3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000" dirty="0" smtClean="0"/>
            <a:t>Desirable Post-Graduate Outcome</a:t>
          </a:r>
          <a:endParaRPr lang="en-US" sz="2000" dirty="0"/>
        </a:p>
      </dgm:t>
    </dgm:pt>
    <dgm:pt modelId="{6E95F767-E5FD-5B42-9BA4-1C5234588BCD}" type="parTrans" cxnId="{8F727C23-93A8-BE49-9E3C-B5826AB72EC2}">
      <dgm:prSet/>
      <dgm:spPr/>
      <dgm:t>
        <a:bodyPr/>
        <a:lstStyle/>
        <a:p>
          <a:endParaRPr lang="en-US"/>
        </a:p>
      </dgm:t>
    </dgm:pt>
    <dgm:pt modelId="{4559072A-EB43-3C47-A450-EF73330AF93A}" type="sibTrans" cxnId="{8F727C23-93A8-BE49-9E3C-B5826AB72EC2}">
      <dgm:prSet/>
      <dgm:spPr/>
      <dgm:t>
        <a:bodyPr/>
        <a:lstStyle/>
        <a:p>
          <a:endParaRPr lang="en-US"/>
        </a:p>
      </dgm:t>
    </dgm:pt>
    <dgm:pt modelId="{FB0AC9DC-2D28-A047-8FD9-0F2A9F2FB276}">
      <dgm:prSet phldrT="[Text]" custT="1"/>
      <dgm:spPr/>
      <dgm:t>
        <a:bodyPr/>
        <a:lstStyle/>
        <a:p>
          <a:r>
            <a:rPr lang="en-US" sz="3200" dirty="0" smtClean="0"/>
            <a:t>Clarity</a:t>
          </a:r>
          <a:endParaRPr lang="en-US" sz="3200" dirty="0"/>
        </a:p>
      </dgm:t>
    </dgm:pt>
    <dgm:pt modelId="{3E936717-7295-2547-B15A-9AFEE0C1050A}" type="parTrans" cxnId="{683C91B5-FA24-F949-B1CA-3776305AAC3C}">
      <dgm:prSet/>
      <dgm:spPr/>
      <dgm:t>
        <a:bodyPr/>
        <a:lstStyle/>
        <a:p>
          <a:endParaRPr lang="en-US"/>
        </a:p>
      </dgm:t>
    </dgm:pt>
    <dgm:pt modelId="{A2D0C499-8C3D-4649-923F-E35B8FEF602D}" type="sibTrans" cxnId="{683C91B5-FA24-F949-B1CA-3776305AAC3C}">
      <dgm:prSet/>
      <dgm:spPr/>
      <dgm:t>
        <a:bodyPr/>
        <a:lstStyle/>
        <a:p>
          <a:endParaRPr lang="en-US"/>
        </a:p>
      </dgm:t>
    </dgm:pt>
    <dgm:pt modelId="{36EE7AF6-47F6-694D-8CF0-226664501361}">
      <dgm:prSet phldrT="[Text]" custT="1"/>
      <dgm:spPr/>
      <dgm:t>
        <a:bodyPr/>
        <a:lstStyle/>
        <a:p>
          <a:r>
            <a:rPr lang="en-US" sz="3200" dirty="0" smtClean="0"/>
            <a:t>Competency</a:t>
          </a:r>
          <a:endParaRPr lang="en-US" sz="3200" dirty="0"/>
        </a:p>
      </dgm:t>
    </dgm:pt>
    <dgm:pt modelId="{E6C8C8DD-22D8-8146-8B2E-63649E551340}" type="parTrans" cxnId="{9C7EC953-73D7-A44B-824C-F8E624D66603}">
      <dgm:prSet/>
      <dgm:spPr/>
      <dgm:t>
        <a:bodyPr/>
        <a:lstStyle/>
        <a:p>
          <a:endParaRPr lang="en-US"/>
        </a:p>
      </dgm:t>
    </dgm:pt>
    <dgm:pt modelId="{CBF12DB9-2742-D24A-BB54-8D8496C12FDD}" type="sibTrans" cxnId="{9C7EC953-73D7-A44B-824C-F8E624D66603}">
      <dgm:prSet/>
      <dgm:spPr/>
      <dgm:t>
        <a:bodyPr/>
        <a:lstStyle/>
        <a:p>
          <a:endParaRPr lang="en-US"/>
        </a:p>
      </dgm:t>
    </dgm:pt>
    <dgm:pt modelId="{C241D94B-851E-5F4F-A74E-3E7A1799B6A0}">
      <dgm:prSet phldrT="[Text]" custT="1"/>
      <dgm:spPr/>
      <dgm:t>
        <a:bodyPr/>
        <a:lstStyle/>
        <a:p>
          <a:r>
            <a:rPr lang="en-US" sz="3200" dirty="0" smtClean="0"/>
            <a:t>Connections</a:t>
          </a:r>
          <a:endParaRPr lang="en-US" sz="3200" dirty="0"/>
        </a:p>
      </dgm:t>
    </dgm:pt>
    <dgm:pt modelId="{3C144A15-6286-FD47-9C8D-CAB2227BD64A}" type="parTrans" cxnId="{7583B46A-BEE6-0044-ACBE-7342D75F88A0}">
      <dgm:prSet/>
      <dgm:spPr/>
      <dgm:t>
        <a:bodyPr/>
        <a:lstStyle/>
        <a:p>
          <a:endParaRPr lang="en-US"/>
        </a:p>
      </dgm:t>
    </dgm:pt>
    <dgm:pt modelId="{B38729C8-6181-504F-AC59-2E046D0ADD64}" type="sibTrans" cxnId="{7583B46A-BEE6-0044-ACBE-7342D75F88A0}">
      <dgm:prSet/>
      <dgm:spPr/>
      <dgm:t>
        <a:bodyPr/>
        <a:lstStyle/>
        <a:p>
          <a:endParaRPr lang="en-US"/>
        </a:p>
      </dgm:t>
    </dgm:pt>
    <dgm:pt modelId="{9CC253B1-79C6-5E43-A0F6-DAE6799DD127}">
      <dgm:prSet phldrT="[Text]" custT="1"/>
      <dgm:spPr/>
      <dgm:t>
        <a:bodyPr/>
        <a:lstStyle/>
        <a:p>
          <a:r>
            <a:rPr lang="en-US" sz="3200" dirty="0" smtClean="0"/>
            <a:t>Confidence</a:t>
          </a:r>
          <a:endParaRPr lang="en-US" sz="3200" dirty="0"/>
        </a:p>
      </dgm:t>
    </dgm:pt>
    <dgm:pt modelId="{8C97C27C-6145-0848-BD9F-8074E6277AA9}" type="parTrans" cxnId="{D04506C0-35EC-9344-8652-890D5AF51F7F}">
      <dgm:prSet/>
      <dgm:spPr/>
      <dgm:t>
        <a:bodyPr/>
        <a:lstStyle/>
        <a:p>
          <a:endParaRPr lang="en-US"/>
        </a:p>
      </dgm:t>
    </dgm:pt>
    <dgm:pt modelId="{8667D1D7-F2ED-B54C-AB2F-367923476190}" type="sibTrans" cxnId="{D04506C0-35EC-9344-8652-890D5AF51F7F}">
      <dgm:prSet/>
      <dgm:spPr/>
      <dgm:t>
        <a:bodyPr/>
        <a:lstStyle/>
        <a:p>
          <a:endParaRPr lang="en-US"/>
        </a:p>
      </dgm:t>
    </dgm:pt>
    <dgm:pt modelId="{5CBED789-F7DF-3A48-B238-64314CC25CBE}" type="pres">
      <dgm:prSet presAssocID="{CB130196-4282-714F-8C69-EDB976E984C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1E815C-CBCA-9B47-AB36-CB14C6B46AF4}" type="pres">
      <dgm:prSet presAssocID="{CB130196-4282-714F-8C69-EDB976E984C8}" presName="matrix" presStyleCnt="0"/>
      <dgm:spPr/>
    </dgm:pt>
    <dgm:pt modelId="{D5C6595B-A6F2-7D45-BC59-D19094732295}" type="pres">
      <dgm:prSet presAssocID="{CB130196-4282-714F-8C69-EDB976E984C8}" presName="tile1" presStyleLbl="node1" presStyleIdx="0" presStyleCnt="4"/>
      <dgm:spPr/>
      <dgm:t>
        <a:bodyPr/>
        <a:lstStyle/>
        <a:p>
          <a:endParaRPr lang="en-US"/>
        </a:p>
      </dgm:t>
    </dgm:pt>
    <dgm:pt modelId="{EB79CCDC-A783-0941-AD69-B23504160277}" type="pres">
      <dgm:prSet presAssocID="{CB130196-4282-714F-8C69-EDB976E984C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D0821-1B1C-0144-9B52-DB9E31B6E5A0}" type="pres">
      <dgm:prSet presAssocID="{CB130196-4282-714F-8C69-EDB976E984C8}" presName="tile2" presStyleLbl="node1" presStyleIdx="1" presStyleCnt="4"/>
      <dgm:spPr/>
      <dgm:t>
        <a:bodyPr/>
        <a:lstStyle/>
        <a:p>
          <a:endParaRPr lang="en-US"/>
        </a:p>
      </dgm:t>
    </dgm:pt>
    <dgm:pt modelId="{448CB045-5FFC-6D47-A201-09D7DFF27EB8}" type="pres">
      <dgm:prSet presAssocID="{CB130196-4282-714F-8C69-EDB976E984C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3C105-5C4C-3745-8C7E-E979A3A6A3D3}" type="pres">
      <dgm:prSet presAssocID="{CB130196-4282-714F-8C69-EDB976E984C8}" presName="tile3" presStyleLbl="node1" presStyleIdx="2" presStyleCnt="4"/>
      <dgm:spPr/>
      <dgm:t>
        <a:bodyPr/>
        <a:lstStyle/>
        <a:p>
          <a:endParaRPr lang="en-US"/>
        </a:p>
      </dgm:t>
    </dgm:pt>
    <dgm:pt modelId="{1531DFB7-1B21-024B-8D6E-E9B53E1DB8C2}" type="pres">
      <dgm:prSet presAssocID="{CB130196-4282-714F-8C69-EDB976E984C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38E31-6DDD-624E-A673-01E7EEA18C66}" type="pres">
      <dgm:prSet presAssocID="{CB130196-4282-714F-8C69-EDB976E984C8}" presName="tile4" presStyleLbl="node1" presStyleIdx="3" presStyleCnt="4"/>
      <dgm:spPr/>
      <dgm:t>
        <a:bodyPr/>
        <a:lstStyle/>
        <a:p>
          <a:endParaRPr lang="en-US"/>
        </a:p>
      </dgm:t>
    </dgm:pt>
    <dgm:pt modelId="{CA79BFD3-BEB2-7841-BF1E-DA9F8BDBC465}" type="pres">
      <dgm:prSet presAssocID="{CB130196-4282-714F-8C69-EDB976E984C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378E2-562A-714B-8699-44847082BBBF}" type="pres">
      <dgm:prSet presAssocID="{CB130196-4282-714F-8C69-EDB976E984C8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F727C23-93A8-BE49-9E3C-B5826AB72EC2}" srcId="{CB130196-4282-714F-8C69-EDB976E984C8}" destId="{AC2A1C23-FFC7-E94C-BEE0-3ACE9E2A13F3}" srcOrd="0" destOrd="0" parTransId="{6E95F767-E5FD-5B42-9BA4-1C5234588BCD}" sibTransId="{4559072A-EB43-3C47-A450-EF73330AF93A}"/>
    <dgm:cxn modelId="{FF379667-1591-934A-B892-C3DF29A37F4D}" type="presOf" srcId="{9CC253B1-79C6-5E43-A0F6-DAE6799DD127}" destId="{CA79BFD3-BEB2-7841-BF1E-DA9F8BDBC465}" srcOrd="1" destOrd="0" presId="urn:microsoft.com/office/officeart/2005/8/layout/matrix1"/>
    <dgm:cxn modelId="{A0AECEBB-0834-5F46-B1CE-CB8AFAF1FAC4}" type="presOf" srcId="{AC2A1C23-FFC7-E94C-BEE0-3ACE9E2A13F3}" destId="{FC5378E2-562A-714B-8699-44847082BBBF}" srcOrd="0" destOrd="0" presId="urn:microsoft.com/office/officeart/2005/8/layout/matrix1"/>
    <dgm:cxn modelId="{9C7EC953-73D7-A44B-824C-F8E624D66603}" srcId="{AC2A1C23-FFC7-E94C-BEE0-3ACE9E2A13F3}" destId="{36EE7AF6-47F6-694D-8CF0-226664501361}" srcOrd="1" destOrd="0" parTransId="{E6C8C8DD-22D8-8146-8B2E-63649E551340}" sibTransId="{CBF12DB9-2742-D24A-BB54-8D8496C12FDD}"/>
    <dgm:cxn modelId="{86272F79-77D5-1045-ADD1-22BF69C60BA4}" type="presOf" srcId="{FB0AC9DC-2D28-A047-8FD9-0F2A9F2FB276}" destId="{EB79CCDC-A783-0941-AD69-B23504160277}" srcOrd="1" destOrd="0" presId="urn:microsoft.com/office/officeart/2005/8/layout/matrix1"/>
    <dgm:cxn modelId="{04092E95-0EF9-4441-98A3-5B213849AF2D}" type="presOf" srcId="{C241D94B-851E-5F4F-A74E-3E7A1799B6A0}" destId="{9613C105-5C4C-3745-8C7E-E979A3A6A3D3}" srcOrd="0" destOrd="0" presId="urn:microsoft.com/office/officeart/2005/8/layout/matrix1"/>
    <dgm:cxn modelId="{A38D1F31-5F2B-BC47-8566-F37DE59BE9E6}" type="presOf" srcId="{36EE7AF6-47F6-694D-8CF0-226664501361}" destId="{448CB045-5FFC-6D47-A201-09D7DFF27EB8}" srcOrd="1" destOrd="0" presId="urn:microsoft.com/office/officeart/2005/8/layout/matrix1"/>
    <dgm:cxn modelId="{7583B46A-BEE6-0044-ACBE-7342D75F88A0}" srcId="{AC2A1C23-FFC7-E94C-BEE0-3ACE9E2A13F3}" destId="{C241D94B-851E-5F4F-A74E-3E7A1799B6A0}" srcOrd="2" destOrd="0" parTransId="{3C144A15-6286-FD47-9C8D-CAB2227BD64A}" sibTransId="{B38729C8-6181-504F-AC59-2E046D0ADD64}"/>
    <dgm:cxn modelId="{4D94AC33-0E11-AD48-A9AE-3E4CEA27790E}" type="presOf" srcId="{CB130196-4282-714F-8C69-EDB976E984C8}" destId="{5CBED789-F7DF-3A48-B238-64314CC25CBE}" srcOrd="0" destOrd="0" presId="urn:microsoft.com/office/officeart/2005/8/layout/matrix1"/>
    <dgm:cxn modelId="{683C91B5-FA24-F949-B1CA-3776305AAC3C}" srcId="{AC2A1C23-FFC7-E94C-BEE0-3ACE9E2A13F3}" destId="{FB0AC9DC-2D28-A047-8FD9-0F2A9F2FB276}" srcOrd="0" destOrd="0" parTransId="{3E936717-7295-2547-B15A-9AFEE0C1050A}" sibTransId="{A2D0C499-8C3D-4649-923F-E35B8FEF602D}"/>
    <dgm:cxn modelId="{8852260B-4BA4-FA43-A860-37FE43F157F9}" type="presOf" srcId="{C241D94B-851E-5F4F-A74E-3E7A1799B6A0}" destId="{1531DFB7-1B21-024B-8D6E-E9B53E1DB8C2}" srcOrd="1" destOrd="0" presId="urn:microsoft.com/office/officeart/2005/8/layout/matrix1"/>
    <dgm:cxn modelId="{06A1488F-6D39-D746-9821-8FD24E35EDFD}" type="presOf" srcId="{9CC253B1-79C6-5E43-A0F6-DAE6799DD127}" destId="{46638E31-6DDD-624E-A673-01E7EEA18C66}" srcOrd="0" destOrd="0" presId="urn:microsoft.com/office/officeart/2005/8/layout/matrix1"/>
    <dgm:cxn modelId="{884D4967-8A80-5544-8EE7-6F119DFA719A}" type="presOf" srcId="{FB0AC9DC-2D28-A047-8FD9-0F2A9F2FB276}" destId="{D5C6595B-A6F2-7D45-BC59-D19094732295}" srcOrd="0" destOrd="0" presId="urn:microsoft.com/office/officeart/2005/8/layout/matrix1"/>
    <dgm:cxn modelId="{D04506C0-35EC-9344-8652-890D5AF51F7F}" srcId="{AC2A1C23-FFC7-E94C-BEE0-3ACE9E2A13F3}" destId="{9CC253B1-79C6-5E43-A0F6-DAE6799DD127}" srcOrd="3" destOrd="0" parTransId="{8C97C27C-6145-0848-BD9F-8074E6277AA9}" sibTransId="{8667D1D7-F2ED-B54C-AB2F-367923476190}"/>
    <dgm:cxn modelId="{5902B3C8-9524-1D44-9B26-369C31012B26}" type="presOf" srcId="{36EE7AF6-47F6-694D-8CF0-226664501361}" destId="{675D0821-1B1C-0144-9B52-DB9E31B6E5A0}" srcOrd="0" destOrd="0" presId="urn:microsoft.com/office/officeart/2005/8/layout/matrix1"/>
    <dgm:cxn modelId="{60C7BFCF-98A0-4144-9883-90EAE45F831D}" type="presParOf" srcId="{5CBED789-F7DF-3A48-B238-64314CC25CBE}" destId="{571E815C-CBCA-9B47-AB36-CB14C6B46AF4}" srcOrd="0" destOrd="0" presId="urn:microsoft.com/office/officeart/2005/8/layout/matrix1"/>
    <dgm:cxn modelId="{E087793E-37C8-3B4A-A615-F32D40478AE4}" type="presParOf" srcId="{571E815C-CBCA-9B47-AB36-CB14C6B46AF4}" destId="{D5C6595B-A6F2-7D45-BC59-D19094732295}" srcOrd="0" destOrd="0" presId="urn:microsoft.com/office/officeart/2005/8/layout/matrix1"/>
    <dgm:cxn modelId="{DB8DB5DE-30B1-3D47-9E91-0BF9356D8EBD}" type="presParOf" srcId="{571E815C-CBCA-9B47-AB36-CB14C6B46AF4}" destId="{EB79CCDC-A783-0941-AD69-B23504160277}" srcOrd="1" destOrd="0" presId="urn:microsoft.com/office/officeart/2005/8/layout/matrix1"/>
    <dgm:cxn modelId="{8EEEB40E-BB21-7E43-B72E-6E268B233F7B}" type="presParOf" srcId="{571E815C-CBCA-9B47-AB36-CB14C6B46AF4}" destId="{675D0821-1B1C-0144-9B52-DB9E31B6E5A0}" srcOrd="2" destOrd="0" presId="urn:microsoft.com/office/officeart/2005/8/layout/matrix1"/>
    <dgm:cxn modelId="{C5C3AF2D-C93B-6548-A615-ABE3AE933916}" type="presParOf" srcId="{571E815C-CBCA-9B47-AB36-CB14C6B46AF4}" destId="{448CB045-5FFC-6D47-A201-09D7DFF27EB8}" srcOrd="3" destOrd="0" presId="urn:microsoft.com/office/officeart/2005/8/layout/matrix1"/>
    <dgm:cxn modelId="{264BB52D-824A-B349-B931-93C84E0527DD}" type="presParOf" srcId="{571E815C-CBCA-9B47-AB36-CB14C6B46AF4}" destId="{9613C105-5C4C-3745-8C7E-E979A3A6A3D3}" srcOrd="4" destOrd="0" presId="urn:microsoft.com/office/officeart/2005/8/layout/matrix1"/>
    <dgm:cxn modelId="{7B6DDBD4-6660-114A-9C1B-B49D81A1E822}" type="presParOf" srcId="{571E815C-CBCA-9B47-AB36-CB14C6B46AF4}" destId="{1531DFB7-1B21-024B-8D6E-E9B53E1DB8C2}" srcOrd="5" destOrd="0" presId="urn:microsoft.com/office/officeart/2005/8/layout/matrix1"/>
    <dgm:cxn modelId="{311C769A-F4F0-8144-B2C7-B44DFA7CEA3D}" type="presParOf" srcId="{571E815C-CBCA-9B47-AB36-CB14C6B46AF4}" destId="{46638E31-6DDD-624E-A673-01E7EEA18C66}" srcOrd="6" destOrd="0" presId="urn:microsoft.com/office/officeart/2005/8/layout/matrix1"/>
    <dgm:cxn modelId="{332E075B-025B-094F-986C-76908556433D}" type="presParOf" srcId="{571E815C-CBCA-9B47-AB36-CB14C6B46AF4}" destId="{CA79BFD3-BEB2-7841-BF1E-DA9F8BDBC465}" srcOrd="7" destOrd="0" presId="urn:microsoft.com/office/officeart/2005/8/layout/matrix1"/>
    <dgm:cxn modelId="{6E04D38A-0739-344D-A5DD-BADD68E66EA2}" type="presParOf" srcId="{5CBED789-F7DF-3A48-B238-64314CC25CBE}" destId="{FC5378E2-562A-714B-8699-44847082BBB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A56E79-5C81-044F-BA2C-9054213FECF0}" type="doc">
      <dgm:prSet loTypeId="urn:microsoft.com/office/officeart/2005/8/layout/pyramid1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7A5C94F-E035-6643-AD0F-4C917A0E3156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90000"/>
                </a:schemeClr>
              </a:solidFill>
            </a:rPr>
            <a:t>Data</a:t>
          </a:r>
          <a:endParaRPr lang="en-US" sz="1600" dirty="0">
            <a:solidFill>
              <a:schemeClr val="bg1">
                <a:lumMod val="90000"/>
              </a:schemeClr>
            </a:solidFill>
          </a:endParaRPr>
        </a:p>
      </dgm:t>
    </dgm:pt>
    <dgm:pt modelId="{265004EE-5447-5246-9221-68C556243EA5}" type="parTrans" cxnId="{7C25598A-0811-0E4A-A544-7A13698814E3}">
      <dgm:prSet/>
      <dgm:spPr/>
      <dgm:t>
        <a:bodyPr/>
        <a:lstStyle/>
        <a:p>
          <a:endParaRPr lang="en-US"/>
        </a:p>
      </dgm:t>
    </dgm:pt>
    <dgm:pt modelId="{0FA1F0B5-7B22-AE47-A676-450CB55C8A08}" type="sibTrans" cxnId="{7C25598A-0811-0E4A-A544-7A13698814E3}">
      <dgm:prSet/>
      <dgm:spPr/>
      <dgm:t>
        <a:bodyPr/>
        <a:lstStyle/>
        <a:p>
          <a:endParaRPr lang="en-US"/>
        </a:p>
      </dgm:t>
    </dgm:pt>
    <dgm:pt modelId="{94C33743-06E7-4D41-9136-4C9D863DE678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90000"/>
                </a:schemeClr>
              </a:solidFill>
            </a:rPr>
            <a:t>Technology</a:t>
          </a:r>
          <a:endParaRPr lang="en-US" sz="1600" dirty="0">
            <a:solidFill>
              <a:schemeClr val="bg1">
                <a:lumMod val="90000"/>
              </a:schemeClr>
            </a:solidFill>
          </a:endParaRPr>
        </a:p>
      </dgm:t>
    </dgm:pt>
    <dgm:pt modelId="{AE81AA0D-107A-BB4B-A840-A2C5FE9A61F4}" type="parTrans" cxnId="{F38DF089-183F-664C-A01D-1C6D3742CB39}">
      <dgm:prSet/>
      <dgm:spPr/>
      <dgm:t>
        <a:bodyPr/>
        <a:lstStyle/>
        <a:p>
          <a:endParaRPr lang="en-US"/>
        </a:p>
      </dgm:t>
    </dgm:pt>
    <dgm:pt modelId="{F3D4048F-9761-7240-99A2-DD61A33F2A98}" type="sibTrans" cxnId="{F38DF089-183F-664C-A01D-1C6D3742CB39}">
      <dgm:prSet/>
      <dgm:spPr/>
      <dgm:t>
        <a:bodyPr/>
        <a:lstStyle/>
        <a:p>
          <a:endParaRPr lang="en-US"/>
        </a:p>
      </dgm:t>
    </dgm:pt>
    <dgm:pt modelId="{C1772DF6-0A32-A24D-B112-DA555250E24C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90000"/>
                </a:schemeClr>
              </a:solidFill>
            </a:rPr>
            <a:t>Systems Thinking</a:t>
          </a:r>
          <a:endParaRPr lang="en-US" sz="1600" dirty="0">
            <a:solidFill>
              <a:schemeClr val="bg1">
                <a:lumMod val="90000"/>
              </a:schemeClr>
            </a:solidFill>
          </a:endParaRPr>
        </a:p>
      </dgm:t>
    </dgm:pt>
    <dgm:pt modelId="{798ABED3-CD41-574D-98E9-C208AE8DFB69}" type="parTrans" cxnId="{3C101454-432E-4948-963C-1B19393562AD}">
      <dgm:prSet/>
      <dgm:spPr/>
      <dgm:t>
        <a:bodyPr/>
        <a:lstStyle/>
        <a:p>
          <a:endParaRPr lang="en-US"/>
        </a:p>
      </dgm:t>
    </dgm:pt>
    <dgm:pt modelId="{3223196F-B021-5D4C-A863-1ABEA76E2C79}" type="sibTrans" cxnId="{3C101454-432E-4948-963C-1B19393562AD}">
      <dgm:prSet/>
      <dgm:spPr/>
      <dgm:t>
        <a:bodyPr/>
        <a:lstStyle/>
        <a:p>
          <a:endParaRPr lang="en-US"/>
        </a:p>
      </dgm:t>
    </dgm:pt>
    <dgm:pt modelId="{AF98D6F7-16AB-754D-858B-AFA44B17CBC4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90000"/>
                </a:schemeClr>
              </a:solidFill>
            </a:rPr>
            <a:t>Resources – Staff, $</a:t>
          </a:r>
          <a:endParaRPr lang="en-US" sz="1600" dirty="0">
            <a:solidFill>
              <a:schemeClr val="bg1">
                <a:lumMod val="90000"/>
              </a:schemeClr>
            </a:solidFill>
          </a:endParaRPr>
        </a:p>
      </dgm:t>
    </dgm:pt>
    <dgm:pt modelId="{D4FEBB65-7443-7A4A-B9AD-A5D0A8B7B084}" type="parTrans" cxnId="{FF1EE75E-FE87-CF41-9028-397367E98F33}">
      <dgm:prSet/>
      <dgm:spPr/>
      <dgm:t>
        <a:bodyPr/>
        <a:lstStyle/>
        <a:p>
          <a:endParaRPr lang="en-US"/>
        </a:p>
      </dgm:t>
    </dgm:pt>
    <dgm:pt modelId="{87D05BFA-86EE-0E41-865F-081B6546B9AD}" type="sibTrans" cxnId="{FF1EE75E-FE87-CF41-9028-397367E98F33}">
      <dgm:prSet/>
      <dgm:spPr/>
      <dgm:t>
        <a:bodyPr/>
        <a:lstStyle/>
        <a:p>
          <a:endParaRPr lang="en-US"/>
        </a:p>
      </dgm:t>
    </dgm:pt>
    <dgm:pt modelId="{57DB5D10-5ED3-A44A-8D7C-FF26264CE3AA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90000"/>
                </a:schemeClr>
              </a:solidFill>
            </a:rPr>
            <a:t>Leadership – President, </a:t>
          </a:r>
          <a:r>
            <a:rPr lang="en-US" sz="1600" dirty="0" err="1" smtClean="0">
              <a:solidFill>
                <a:schemeClr val="bg1">
                  <a:lumMod val="90000"/>
                </a:schemeClr>
              </a:solidFill>
            </a:rPr>
            <a:t>Univ</a:t>
          </a:r>
          <a:r>
            <a:rPr lang="en-US" sz="1600" dirty="0" smtClean="0">
              <a:solidFill>
                <a:schemeClr val="bg1">
                  <a:lumMod val="90000"/>
                </a:schemeClr>
              </a:solidFill>
            </a:rPr>
            <a:t> Leaders, </a:t>
          </a:r>
          <a:r>
            <a:rPr lang="en-US" sz="1600" dirty="0" err="1" smtClean="0">
              <a:solidFill>
                <a:schemeClr val="bg1">
                  <a:lumMod val="90000"/>
                </a:schemeClr>
              </a:solidFill>
            </a:rPr>
            <a:t>C.Ctr</a:t>
          </a:r>
          <a:endParaRPr lang="en-US" sz="1600" dirty="0">
            <a:solidFill>
              <a:schemeClr val="bg1">
                <a:lumMod val="90000"/>
              </a:schemeClr>
            </a:solidFill>
          </a:endParaRPr>
        </a:p>
      </dgm:t>
    </dgm:pt>
    <dgm:pt modelId="{8D4962E5-997D-3546-B841-CD131F449B6A}" type="parTrans" cxnId="{8E7FF28A-4391-1A4D-A0B5-BFBC4BA0B8D8}">
      <dgm:prSet/>
      <dgm:spPr/>
      <dgm:t>
        <a:bodyPr/>
        <a:lstStyle/>
        <a:p>
          <a:endParaRPr lang="en-US"/>
        </a:p>
      </dgm:t>
    </dgm:pt>
    <dgm:pt modelId="{FE3AE0BF-DBF5-374E-955F-F08DE131BE20}" type="sibTrans" cxnId="{8E7FF28A-4391-1A4D-A0B5-BFBC4BA0B8D8}">
      <dgm:prSet/>
      <dgm:spPr/>
      <dgm:t>
        <a:bodyPr/>
        <a:lstStyle/>
        <a:p>
          <a:endParaRPr lang="en-US"/>
        </a:p>
      </dgm:t>
    </dgm:pt>
    <dgm:pt modelId="{BA2BDEB4-EC2B-4240-8ACB-E689CD75BAC9}" type="pres">
      <dgm:prSet presAssocID="{5FA56E79-5C81-044F-BA2C-9054213FEC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723749-8BE5-B540-B7EC-8E27E26AD10A}" type="pres">
      <dgm:prSet presAssocID="{D7A5C94F-E035-6643-AD0F-4C917A0E3156}" presName="Name8" presStyleCnt="0"/>
      <dgm:spPr/>
    </dgm:pt>
    <dgm:pt modelId="{E4354371-6E8E-7C42-AA18-E2F79536C778}" type="pres">
      <dgm:prSet presAssocID="{D7A5C94F-E035-6643-AD0F-4C917A0E3156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01046-CDD9-CE48-B328-3E581C29E2C7}" type="pres">
      <dgm:prSet presAssocID="{D7A5C94F-E035-6643-AD0F-4C917A0E315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3C0D2-D2E9-BD48-B995-D2E35116EE5C}" type="pres">
      <dgm:prSet presAssocID="{94C33743-06E7-4D41-9136-4C9D863DE678}" presName="Name8" presStyleCnt="0"/>
      <dgm:spPr/>
    </dgm:pt>
    <dgm:pt modelId="{EC9CBA52-0F97-4A44-93FA-4CEBB9ADA05D}" type="pres">
      <dgm:prSet presAssocID="{94C33743-06E7-4D41-9136-4C9D863DE678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32EA6-7CD8-EB4B-9A41-E07851E82EB0}" type="pres">
      <dgm:prSet presAssocID="{94C33743-06E7-4D41-9136-4C9D863DE67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B5882-054B-1548-8B87-0BD6F1662FD2}" type="pres">
      <dgm:prSet presAssocID="{C1772DF6-0A32-A24D-B112-DA555250E24C}" presName="Name8" presStyleCnt="0"/>
      <dgm:spPr/>
    </dgm:pt>
    <dgm:pt modelId="{984CD4FA-D187-FD45-BC0E-16F116CBAD67}" type="pres">
      <dgm:prSet presAssocID="{C1772DF6-0A32-A24D-B112-DA555250E24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DAA513-97D0-2847-8E05-358109C00E76}" type="pres">
      <dgm:prSet presAssocID="{C1772DF6-0A32-A24D-B112-DA555250E2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CECA6-E91C-F644-889D-D99EC096BECF}" type="pres">
      <dgm:prSet presAssocID="{AF98D6F7-16AB-754D-858B-AFA44B17CBC4}" presName="Name8" presStyleCnt="0"/>
      <dgm:spPr/>
    </dgm:pt>
    <dgm:pt modelId="{D18849A0-2517-6445-B56B-CD1299430880}" type="pres">
      <dgm:prSet presAssocID="{AF98D6F7-16AB-754D-858B-AFA44B17CBC4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D6A76-05E5-5947-95AD-4FCA5062DCEB}" type="pres">
      <dgm:prSet presAssocID="{AF98D6F7-16AB-754D-858B-AFA44B17CBC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C9A7B-2B2C-954F-89EA-4FD10567645E}" type="pres">
      <dgm:prSet presAssocID="{57DB5D10-5ED3-A44A-8D7C-FF26264CE3AA}" presName="Name8" presStyleCnt="0"/>
      <dgm:spPr/>
    </dgm:pt>
    <dgm:pt modelId="{664DC9BC-7B62-7E45-BB80-27D85DDEA9F3}" type="pres">
      <dgm:prSet presAssocID="{57DB5D10-5ED3-A44A-8D7C-FF26264CE3AA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D776A-E419-DB4F-9F0E-D8298C61C8B4}" type="pres">
      <dgm:prSet presAssocID="{57DB5D10-5ED3-A44A-8D7C-FF26264CE3A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C4A86C-6069-4247-97D5-93C34BBF7B48}" type="presOf" srcId="{94C33743-06E7-4D41-9136-4C9D863DE678}" destId="{EC9CBA52-0F97-4A44-93FA-4CEBB9ADA05D}" srcOrd="0" destOrd="0" presId="urn:microsoft.com/office/officeart/2005/8/layout/pyramid1"/>
    <dgm:cxn modelId="{9C0A23B6-304D-1745-9ADC-660112A4BEFD}" type="presOf" srcId="{57DB5D10-5ED3-A44A-8D7C-FF26264CE3AA}" destId="{0E0D776A-E419-DB4F-9F0E-D8298C61C8B4}" srcOrd="1" destOrd="0" presId="urn:microsoft.com/office/officeart/2005/8/layout/pyramid1"/>
    <dgm:cxn modelId="{3CEE418F-F7BF-FB42-82A3-4D02965146DE}" type="presOf" srcId="{C1772DF6-0A32-A24D-B112-DA555250E24C}" destId="{ECDAA513-97D0-2847-8E05-358109C00E76}" srcOrd="1" destOrd="0" presId="urn:microsoft.com/office/officeart/2005/8/layout/pyramid1"/>
    <dgm:cxn modelId="{488E952A-842F-C742-BD81-04FB705AC3B4}" type="presOf" srcId="{AF98D6F7-16AB-754D-858B-AFA44B17CBC4}" destId="{D18849A0-2517-6445-B56B-CD1299430880}" srcOrd="0" destOrd="0" presId="urn:microsoft.com/office/officeart/2005/8/layout/pyramid1"/>
    <dgm:cxn modelId="{F2034041-CBC4-244B-81D5-7D7A18B29720}" type="presOf" srcId="{57DB5D10-5ED3-A44A-8D7C-FF26264CE3AA}" destId="{664DC9BC-7B62-7E45-BB80-27D85DDEA9F3}" srcOrd="0" destOrd="0" presId="urn:microsoft.com/office/officeart/2005/8/layout/pyramid1"/>
    <dgm:cxn modelId="{3C101454-432E-4948-963C-1B19393562AD}" srcId="{5FA56E79-5C81-044F-BA2C-9054213FECF0}" destId="{C1772DF6-0A32-A24D-B112-DA555250E24C}" srcOrd="2" destOrd="0" parTransId="{798ABED3-CD41-574D-98E9-C208AE8DFB69}" sibTransId="{3223196F-B021-5D4C-A863-1ABEA76E2C79}"/>
    <dgm:cxn modelId="{4E01E4B6-1940-F845-BB4B-0EA6B42C36F8}" type="presOf" srcId="{5FA56E79-5C81-044F-BA2C-9054213FECF0}" destId="{BA2BDEB4-EC2B-4240-8ACB-E689CD75BAC9}" srcOrd="0" destOrd="0" presId="urn:microsoft.com/office/officeart/2005/8/layout/pyramid1"/>
    <dgm:cxn modelId="{F021FE0C-8DF6-744D-B90D-B6A5DDCF9528}" type="presOf" srcId="{D7A5C94F-E035-6643-AD0F-4C917A0E3156}" destId="{E4C01046-CDD9-CE48-B328-3E581C29E2C7}" srcOrd="1" destOrd="0" presId="urn:microsoft.com/office/officeart/2005/8/layout/pyramid1"/>
    <dgm:cxn modelId="{8E7FF28A-4391-1A4D-A0B5-BFBC4BA0B8D8}" srcId="{5FA56E79-5C81-044F-BA2C-9054213FECF0}" destId="{57DB5D10-5ED3-A44A-8D7C-FF26264CE3AA}" srcOrd="4" destOrd="0" parTransId="{8D4962E5-997D-3546-B841-CD131F449B6A}" sibTransId="{FE3AE0BF-DBF5-374E-955F-F08DE131BE20}"/>
    <dgm:cxn modelId="{7C25598A-0811-0E4A-A544-7A13698814E3}" srcId="{5FA56E79-5C81-044F-BA2C-9054213FECF0}" destId="{D7A5C94F-E035-6643-AD0F-4C917A0E3156}" srcOrd="0" destOrd="0" parTransId="{265004EE-5447-5246-9221-68C556243EA5}" sibTransId="{0FA1F0B5-7B22-AE47-A676-450CB55C8A08}"/>
    <dgm:cxn modelId="{3F431CF1-E767-9D4D-95C4-F1E5CE74A14C}" type="presOf" srcId="{94C33743-06E7-4D41-9136-4C9D863DE678}" destId="{D3132EA6-7CD8-EB4B-9A41-E07851E82EB0}" srcOrd="1" destOrd="0" presId="urn:microsoft.com/office/officeart/2005/8/layout/pyramid1"/>
    <dgm:cxn modelId="{FB33B7AB-208D-AB43-ACD1-8EC73CC6B29C}" type="presOf" srcId="{AF98D6F7-16AB-754D-858B-AFA44B17CBC4}" destId="{6BDD6A76-05E5-5947-95AD-4FCA5062DCEB}" srcOrd="1" destOrd="0" presId="urn:microsoft.com/office/officeart/2005/8/layout/pyramid1"/>
    <dgm:cxn modelId="{5D86DB43-CA85-F046-99F6-2446D3DD48EA}" type="presOf" srcId="{D7A5C94F-E035-6643-AD0F-4C917A0E3156}" destId="{E4354371-6E8E-7C42-AA18-E2F79536C778}" srcOrd="0" destOrd="0" presId="urn:microsoft.com/office/officeart/2005/8/layout/pyramid1"/>
    <dgm:cxn modelId="{217F5B71-A9AA-5549-97F6-B56E8BF21D26}" type="presOf" srcId="{C1772DF6-0A32-A24D-B112-DA555250E24C}" destId="{984CD4FA-D187-FD45-BC0E-16F116CBAD67}" srcOrd="0" destOrd="0" presId="urn:microsoft.com/office/officeart/2005/8/layout/pyramid1"/>
    <dgm:cxn modelId="{F38DF089-183F-664C-A01D-1C6D3742CB39}" srcId="{5FA56E79-5C81-044F-BA2C-9054213FECF0}" destId="{94C33743-06E7-4D41-9136-4C9D863DE678}" srcOrd="1" destOrd="0" parTransId="{AE81AA0D-107A-BB4B-A840-A2C5FE9A61F4}" sibTransId="{F3D4048F-9761-7240-99A2-DD61A33F2A98}"/>
    <dgm:cxn modelId="{FF1EE75E-FE87-CF41-9028-397367E98F33}" srcId="{5FA56E79-5C81-044F-BA2C-9054213FECF0}" destId="{AF98D6F7-16AB-754D-858B-AFA44B17CBC4}" srcOrd="3" destOrd="0" parTransId="{D4FEBB65-7443-7A4A-B9AD-A5D0A8B7B084}" sibTransId="{87D05BFA-86EE-0E41-865F-081B6546B9AD}"/>
    <dgm:cxn modelId="{D666FA21-5D10-7F4A-AC71-8C1257604212}" type="presParOf" srcId="{BA2BDEB4-EC2B-4240-8ACB-E689CD75BAC9}" destId="{B3723749-8BE5-B540-B7EC-8E27E26AD10A}" srcOrd="0" destOrd="0" presId="urn:microsoft.com/office/officeart/2005/8/layout/pyramid1"/>
    <dgm:cxn modelId="{35F9A686-ABE2-6045-ADE2-983AE666BFE1}" type="presParOf" srcId="{B3723749-8BE5-B540-B7EC-8E27E26AD10A}" destId="{E4354371-6E8E-7C42-AA18-E2F79536C778}" srcOrd="0" destOrd="0" presId="urn:microsoft.com/office/officeart/2005/8/layout/pyramid1"/>
    <dgm:cxn modelId="{890E7888-250A-DB42-B210-85EB77F8EDB3}" type="presParOf" srcId="{B3723749-8BE5-B540-B7EC-8E27E26AD10A}" destId="{E4C01046-CDD9-CE48-B328-3E581C29E2C7}" srcOrd="1" destOrd="0" presId="urn:microsoft.com/office/officeart/2005/8/layout/pyramid1"/>
    <dgm:cxn modelId="{41CF74DD-D718-1041-8FCF-6E11ECB9A1E0}" type="presParOf" srcId="{BA2BDEB4-EC2B-4240-8ACB-E689CD75BAC9}" destId="{4803C0D2-D2E9-BD48-B995-D2E35116EE5C}" srcOrd="1" destOrd="0" presId="urn:microsoft.com/office/officeart/2005/8/layout/pyramid1"/>
    <dgm:cxn modelId="{31376433-EB87-C146-9FDA-9783A6545735}" type="presParOf" srcId="{4803C0D2-D2E9-BD48-B995-D2E35116EE5C}" destId="{EC9CBA52-0F97-4A44-93FA-4CEBB9ADA05D}" srcOrd="0" destOrd="0" presId="urn:microsoft.com/office/officeart/2005/8/layout/pyramid1"/>
    <dgm:cxn modelId="{D89A0E05-4F89-424E-9DDD-17A8ED697F2E}" type="presParOf" srcId="{4803C0D2-D2E9-BD48-B995-D2E35116EE5C}" destId="{D3132EA6-7CD8-EB4B-9A41-E07851E82EB0}" srcOrd="1" destOrd="0" presId="urn:microsoft.com/office/officeart/2005/8/layout/pyramid1"/>
    <dgm:cxn modelId="{8DCB98F3-BCDA-4D46-B0A8-7C8E77F73703}" type="presParOf" srcId="{BA2BDEB4-EC2B-4240-8ACB-E689CD75BAC9}" destId="{2BCB5882-054B-1548-8B87-0BD6F1662FD2}" srcOrd="2" destOrd="0" presId="urn:microsoft.com/office/officeart/2005/8/layout/pyramid1"/>
    <dgm:cxn modelId="{4AC63B91-50AF-B64F-A3F3-C8CFC692C234}" type="presParOf" srcId="{2BCB5882-054B-1548-8B87-0BD6F1662FD2}" destId="{984CD4FA-D187-FD45-BC0E-16F116CBAD67}" srcOrd="0" destOrd="0" presId="urn:microsoft.com/office/officeart/2005/8/layout/pyramid1"/>
    <dgm:cxn modelId="{4B782A32-D068-B34B-9B7C-F40917EDA335}" type="presParOf" srcId="{2BCB5882-054B-1548-8B87-0BD6F1662FD2}" destId="{ECDAA513-97D0-2847-8E05-358109C00E76}" srcOrd="1" destOrd="0" presId="urn:microsoft.com/office/officeart/2005/8/layout/pyramid1"/>
    <dgm:cxn modelId="{7B31CACF-8CD4-E448-B3E9-EA05AFBA27D8}" type="presParOf" srcId="{BA2BDEB4-EC2B-4240-8ACB-E689CD75BAC9}" destId="{BA6CECA6-E91C-F644-889D-D99EC096BECF}" srcOrd="3" destOrd="0" presId="urn:microsoft.com/office/officeart/2005/8/layout/pyramid1"/>
    <dgm:cxn modelId="{FD342363-1741-E54D-944A-A0D22936AA37}" type="presParOf" srcId="{BA6CECA6-E91C-F644-889D-D99EC096BECF}" destId="{D18849A0-2517-6445-B56B-CD1299430880}" srcOrd="0" destOrd="0" presId="urn:microsoft.com/office/officeart/2005/8/layout/pyramid1"/>
    <dgm:cxn modelId="{5F69F5CF-A979-504F-82EA-A4F6073E57DF}" type="presParOf" srcId="{BA6CECA6-E91C-F644-889D-D99EC096BECF}" destId="{6BDD6A76-05E5-5947-95AD-4FCA5062DCEB}" srcOrd="1" destOrd="0" presId="urn:microsoft.com/office/officeart/2005/8/layout/pyramid1"/>
    <dgm:cxn modelId="{FC2121BE-07B5-0041-9DE0-1B8854D20923}" type="presParOf" srcId="{BA2BDEB4-EC2B-4240-8ACB-E689CD75BAC9}" destId="{63FC9A7B-2B2C-954F-89EA-4FD10567645E}" srcOrd="4" destOrd="0" presId="urn:microsoft.com/office/officeart/2005/8/layout/pyramid1"/>
    <dgm:cxn modelId="{794718C1-1A05-3C4A-B170-8B23AEC054C2}" type="presParOf" srcId="{63FC9A7B-2B2C-954F-89EA-4FD10567645E}" destId="{664DC9BC-7B62-7E45-BB80-27D85DDEA9F3}" srcOrd="0" destOrd="0" presId="urn:microsoft.com/office/officeart/2005/8/layout/pyramid1"/>
    <dgm:cxn modelId="{511722AA-297D-214F-B925-F9440F826A16}" type="presParOf" srcId="{63FC9A7B-2B2C-954F-89EA-4FD10567645E}" destId="{0E0D776A-E419-DB4F-9F0E-D8298C61C8B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130196-4282-714F-8C69-EDB976E984C8}" type="doc">
      <dgm:prSet loTypeId="urn:microsoft.com/office/officeart/2005/8/layout/matrix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2A1C23-FFC7-E94C-BEE0-3ACE9E2A13F3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000" dirty="0" smtClean="0"/>
            <a:t>Desirable Post-Graduate Outcome</a:t>
          </a:r>
          <a:endParaRPr lang="en-US" sz="2000" dirty="0"/>
        </a:p>
      </dgm:t>
    </dgm:pt>
    <dgm:pt modelId="{6E95F767-E5FD-5B42-9BA4-1C5234588BCD}" type="parTrans" cxnId="{8F727C23-93A8-BE49-9E3C-B5826AB72EC2}">
      <dgm:prSet/>
      <dgm:spPr/>
      <dgm:t>
        <a:bodyPr/>
        <a:lstStyle/>
        <a:p>
          <a:endParaRPr lang="en-US"/>
        </a:p>
      </dgm:t>
    </dgm:pt>
    <dgm:pt modelId="{4559072A-EB43-3C47-A450-EF73330AF93A}" type="sibTrans" cxnId="{8F727C23-93A8-BE49-9E3C-B5826AB72EC2}">
      <dgm:prSet/>
      <dgm:spPr/>
      <dgm:t>
        <a:bodyPr/>
        <a:lstStyle/>
        <a:p>
          <a:endParaRPr lang="en-US"/>
        </a:p>
      </dgm:t>
    </dgm:pt>
    <dgm:pt modelId="{FB0AC9DC-2D28-A047-8FD9-0F2A9F2FB276}">
      <dgm:prSet phldrT="[Text]" custT="1"/>
      <dgm:spPr/>
      <dgm:t>
        <a:bodyPr/>
        <a:lstStyle/>
        <a:p>
          <a:r>
            <a:rPr lang="en-US" sz="3200" dirty="0" smtClean="0"/>
            <a:t>Clarity</a:t>
          </a:r>
          <a:endParaRPr lang="en-US" sz="3200" dirty="0"/>
        </a:p>
      </dgm:t>
    </dgm:pt>
    <dgm:pt modelId="{3E936717-7295-2547-B15A-9AFEE0C1050A}" type="parTrans" cxnId="{683C91B5-FA24-F949-B1CA-3776305AAC3C}">
      <dgm:prSet/>
      <dgm:spPr/>
      <dgm:t>
        <a:bodyPr/>
        <a:lstStyle/>
        <a:p>
          <a:endParaRPr lang="en-US"/>
        </a:p>
      </dgm:t>
    </dgm:pt>
    <dgm:pt modelId="{A2D0C499-8C3D-4649-923F-E35B8FEF602D}" type="sibTrans" cxnId="{683C91B5-FA24-F949-B1CA-3776305AAC3C}">
      <dgm:prSet/>
      <dgm:spPr/>
      <dgm:t>
        <a:bodyPr/>
        <a:lstStyle/>
        <a:p>
          <a:endParaRPr lang="en-US"/>
        </a:p>
      </dgm:t>
    </dgm:pt>
    <dgm:pt modelId="{36EE7AF6-47F6-694D-8CF0-226664501361}">
      <dgm:prSet phldrT="[Text]" custT="1"/>
      <dgm:spPr/>
      <dgm:t>
        <a:bodyPr/>
        <a:lstStyle/>
        <a:p>
          <a:r>
            <a:rPr lang="en-US" sz="3200" dirty="0" smtClean="0"/>
            <a:t>Competency</a:t>
          </a:r>
          <a:endParaRPr lang="en-US" sz="3200" dirty="0"/>
        </a:p>
      </dgm:t>
    </dgm:pt>
    <dgm:pt modelId="{E6C8C8DD-22D8-8146-8B2E-63649E551340}" type="parTrans" cxnId="{9C7EC953-73D7-A44B-824C-F8E624D66603}">
      <dgm:prSet/>
      <dgm:spPr/>
      <dgm:t>
        <a:bodyPr/>
        <a:lstStyle/>
        <a:p>
          <a:endParaRPr lang="en-US"/>
        </a:p>
      </dgm:t>
    </dgm:pt>
    <dgm:pt modelId="{CBF12DB9-2742-D24A-BB54-8D8496C12FDD}" type="sibTrans" cxnId="{9C7EC953-73D7-A44B-824C-F8E624D66603}">
      <dgm:prSet/>
      <dgm:spPr/>
      <dgm:t>
        <a:bodyPr/>
        <a:lstStyle/>
        <a:p>
          <a:endParaRPr lang="en-US"/>
        </a:p>
      </dgm:t>
    </dgm:pt>
    <dgm:pt modelId="{C241D94B-851E-5F4F-A74E-3E7A1799B6A0}">
      <dgm:prSet phldrT="[Text]" custT="1"/>
      <dgm:spPr/>
      <dgm:t>
        <a:bodyPr/>
        <a:lstStyle/>
        <a:p>
          <a:r>
            <a:rPr lang="en-US" sz="3200" dirty="0" smtClean="0"/>
            <a:t>Connections</a:t>
          </a:r>
          <a:endParaRPr lang="en-US" sz="3200" dirty="0"/>
        </a:p>
      </dgm:t>
    </dgm:pt>
    <dgm:pt modelId="{3C144A15-6286-FD47-9C8D-CAB2227BD64A}" type="parTrans" cxnId="{7583B46A-BEE6-0044-ACBE-7342D75F88A0}">
      <dgm:prSet/>
      <dgm:spPr/>
      <dgm:t>
        <a:bodyPr/>
        <a:lstStyle/>
        <a:p>
          <a:endParaRPr lang="en-US"/>
        </a:p>
      </dgm:t>
    </dgm:pt>
    <dgm:pt modelId="{B38729C8-6181-504F-AC59-2E046D0ADD64}" type="sibTrans" cxnId="{7583B46A-BEE6-0044-ACBE-7342D75F88A0}">
      <dgm:prSet/>
      <dgm:spPr/>
      <dgm:t>
        <a:bodyPr/>
        <a:lstStyle/>
        <a:p>
          <a:endParaRPr lang="en-US"/>
        </a:p>
      </dgm:t>
    </dgm:pt>
    <dgm:pt modelId="{9CC253B1-79C6-5E43-A0F6-DAE6799DD127}">
      <dgm:prSet phldrT="[Text]" custT="1"/>
      <dgm:spPr/>
      <dgm:t>
        <a:bodyPr/>
        <a:lstStyle/>
        <a:p>
          <a:r>
            <a:rPr lang="en-US" sz="3200" dirty="0" smtClean="0"/>
            <a:t>Confidence</a:t>
          </a:r>
          <a:endParaRPr lang="en-US" sz="3200" dirty="0"/>
        </a:p>
      </dgm:t>
    </dgm:pt>
    <dgm:pt modelId="{8C97C27C-6145-0848-BD9F-8074E6277AA9}" type="parTrans" cxnId="{D04506C0-35EC-9344-8652-890D5AF51F7F}">
      <dgm:prSet/>
      <dgm:spPr/>
      <dgm:t>
        <a:bodyPr/>
        <a:lstStyle/>
        <a:p>
          <a:endParaRPr lang="en-US"/>
        </a:p>
      </dgm:t>
    </dgm:pt>
    <dgm:pt modelId="{8667D1D7-F2ED-B54C-AB2F-367923476190}" type="sibTrans" cxnId="{D04506C0-35EC-9344-8652-890D5AF51F7F}">
      <dgm:prSet/>
      <dgm:spPr/>
      <dgm:t>
        <a:bodyPr/>
        <a:lstStyle/>
        <a:p>
          <a:endParaRPr lang="en-US"/>
        </a:p>
      </dgm:t>
    </dgm:pt>
    <dgm:pt modelId="{5CBED789-F7DF-3A48-B238-64314CC25CBE}" type="pres">
      <dgm:prSet presAssocID="{CB130196-4282-714F-8C69-EDB976E984C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1E815C-CBCA-9B47-AB36-CB14C6B46AF4}" type="pres">
      <dgm:prSet presAssocID="{CB130196-4282-714F-8C69-EDB976E984C8}" presName="matrix" presStyleCnt="0"/>
      <dgm:spPr/>
    </dgm:pt>
    <dgm:pt modelId="{D5C6595B-A6F2-7D45-BC59-D19094732295}" type="pres">
      <dgm:prSet presAssocID="{CB130196-4282-714F-8C69-EDB976E984C8}" presName="tile1" presStyleLbl="node1" presStyleIdx="0" presStyleCnt="4"/>
      <dgm:spPr/>
      <dgm:t>
        <a:bodyPr/>
        <a:lstStyle/>
        <a:p>
          <a:endParaRPr lang="en-US"/>
        </a:p>
      </dgm:t>
    </dgm:pt>
    <dgm:pt modelId="{EB79CCDC-A783-0941-AD69-B23504160277}" type="pres">
      <dgm:prSet presAssocID="{CB130196-4282-714F-8C69-EDB976E984C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D0821-1B1C-0144-9B52-DB9E31B6E5A0}" type="pres">
      <dgm:prSet presAssocID="{CB130196-4282-714F-8C69-EDB976E984C8}" presName="tile2" presStyleLbl="node1" presStyleIdx="1" presStyleCnt="4"/>
      <dgm:spPr/>
      <dgm:t>
        <a:bodyPr/>
        <a:lstStyle/>
        <a:p>
          <a:endParaRPr lang="en-US"/>
        </a:p>
      </dgm:t>
    </dgm:pt>
    <dgm:pt modelId="{448CB045-5FFC-6D47-A201-09D7DFF27EB8}" type="pres">
      <dgm:prSet presAssocID="{CB130196-4282-714F-8C69-EDB976E984C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3C105-5C4C-3745-8C7E-E979A3A6A3D3}" type="pres">
      <dgm:prSet presAssocID="{CB130196-4282-714F-8C69-EDB976E984C8}" presName="tile3" presStyleLbl="node1" presStyleIdx="2" presStyleCnt="4"/>
      <dgm:spPr/>
      <dgm:t>
        <a:bodyPr/>
        <a:lstStyle/>
        <a:p>
          <a:endParaRPr lang="en-US"/>
        </a:p>
      </dgm:t>
    </dgm:pt>
    <dgm:pt modelId="{1531DFB7-1B21-024B-8D6E-E9B53E1DB8C2}" type="pres">
      <dgm:prSet presAssocID="{CB130196-4282-714F-8C69-EDB976E984C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38E31-6DDD-624E-A673-01E7EEA18C66}" type="pres">
      <dgm:prSet presAssocID="{CB130196-4282-714F-8C69-EDB976E984C8}" presName="tile4" presStyleLbl="node1" presStyleIdx="3" presStyleCnt="4"/>
      <dgm:spPr/>
      <dgm:t>
        <a:bodyPr/>
        <a:lstStyle/>
        <a:p>
          <a:endParaRPr lang="en-US"/>
        </a:p>
      </dgm:t>
    </dgm:pt>
    <dgm:pt modelId="{CA79BFD3-BEB2-7841-BF1E-DA9F8BDBC465}" type="pres">
      <dgm:prSet presAssocID="{CB130196-4282-714F-8C69-EDB976E984C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378E2-562A-714B-8699-44847082BBBF}" type="pres">
      <dgm:prSet presAssocID="{CB130196-4282-714F-8C69-EDB976E984C8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F727C23-93A8-BE49-9E3C-B5826AB72EC2}" srcId="{CB130196-4282-714F-8C69-EDB976E984C8}" destId="{AC2A1C23-FFC7-E94C-BEE0-3ACE9E2A13F3}" srcOrd="0" destOrd="0" parTransId="{6E95F767-E5FD-5B42-9BA4-1C5234588BCD}" sibTransId="{4559072A-EB43-3C47-A450-EF73330AF93A}"/>
    <dgm:cxn modelId="{0F7BBE0B-48FD-454B-8001-984A5918B09E}" type="presOf" srcId="{9CC253B1-79C6-5E43-A0F6-DAE6799DD127}" destId="{46638E31-6DDD-624E-A673-01E7EEA18C66}" srcOrd="0" destOrd="0" presId="urn:microsoft.com/office/officeart/2005/8/layout/matrix1"/>
    <dgm:cxn modelId="{6BC92C91-4A3F-2748-B05C-08D6286B4AE8}" type="presOf" srcId="{9CC253B1-79C6-5E43-A0F6-DAE6799DD127}" destId="{CA79BFD3-BEB2-7841-BF1E-DA9F8BDBC465}" srcOrd="1" destOrd="0" presId="urn:microsoft.com/office/officeart/2005/8/layout/matrix1"/>
    <dgm:cxn modelId="{9C7EC953-73D7-A44B-824C-F8E624D66603}" srcId="{AC2A1C23-FFC7-E94C-BEE0-3ACE9E2A13F3}" destId="{36EE7AF6-47F6-694D-8CF0-226664501361}" srcOrd="1" destOrd="0" parTransId="{E6C8C8DD-22D8-8146-8B2E-63649E551340}" sibTransId="{CBF12DB9-2742-D24A-BB54-8D8496C12FDD}"/>
    <dgm:cxn modelId="{D9B86B43-C390-9047-B1A0-9BBF4EE6724D}" type="presOf" srcId="{36EE7AF6-47F6-694D-8CF0-226664501361}" destId="{675D0821-1B1C-0144-9B52-DB9E31B6E5A0}" srcOrd="0" destOrd="0" presId="urn:microsoft.com/office/officeart/2005/8/layout/matrix1"/>
    <dgm:cxn modelId="{D7F9830B-1FE2-1541-9125-78DFD24F65FF}" type="presOf" srcId="{C241D94B-851E-5F4F-A74E-3E7A1799B6A0}" destId="{1531DFB7-1B21-024B-8D6E-E9B53E1DB8C2}" srcOrd="1" destOrd="0" presId="urn:microsoft.com/office/officeart/2005/8/layout/matrix1"/>
    <dgm:cxn modelId="{6EE77D5E-4ED7-214A-BD14-BDB3F27E65FD}" type="presOf" srcId="{C241D94B-851E-5F4F-A74E-3E7A1799B6A0}" destId="{9613C105-5C4C-3745-8C7E-E979A3A6A3D3}" srcOrd="0" destOrd="0" presId="urn:microsoft.com/office/officeart/2005/8/layout/matrix1"/>
    <dgm:cxn modelId="{B34D3C69-3A11-7844-A14C-267D6F7DE09F}" type="presOf" srcId="{CB130196-4282-714F-8C69-EDB976E984C8}" destId="{5CBED789-F7DF-3A48-B238-64314CC25CBE}" srcOrd="0" destOrd="0" presId="urn:microsoft.com/office/officeart/2005/8/layout/matrix1"/>
    <dgm:cxn modelId="{7583B46A-BEE6-0044-ACBE-7342D75F88A0}" srcId="{AC2A1C23-FFC7-E94C-BEE0-3ACE9E2A13F3}" destId="{C241D94B-851E-5F4F-A74E-3E7A1799B6A0}" srcOrd="2" destOrd="0" parTransId="{3C144A15-6286-FD47-9C8D-CAB2227BD64A}" sibTransId="{B38729C8-6181-504F-AC59-2E046D0ADD64}"/>
    <dgm:cxn modelId="{6A83E41E-01A5-4648-B726-A54566100B2F}" type="presOf" srcId="{FB0AC9DC-2D28-A047-8FD9-0F2A9F2FB276}" destId="{EB79CCDC-A783-0941-AD69-B23504160277}" srcOrd="1" destOrd="0" presId="urn:microsoft.com/office/officeart/2005/8/layout/matrix1"/>
    <dgm:cxn modelId="{A6B257AC-46D4-CA4D-9792-BC3F62510C4C}" type="presOf" srcId="{36EE7AF6-47F6-694D-8CF0-226664501361}" destId="{448CB045-5FFC-6D47-A201-09D7DFF27EB8}" srcOrd="1" destOrd="0" presId="urn:microsoft.com/office/officeart/2005/8/layout/matrix1"/>
    <dgm:cxn modelId="{683C91B5-FA24-F949-B1CA-3776305AAC3C}" srcId="{AC2A1C23-FFC7-E94C-BEE0-3ACE9E2A13F3}" destId="{FB0AC9DC-2D28-A047-8FD9-0F2A9F2FB276}" srcOrd="0" destOrd="0" parTransId="{3E936717-7295-2547-B15A-9AFEE0C1050A}" sibTransId="{A2D0C499-8C3D-4649-923F-E35B8FEF602D}"/>
    <dgm:cxn modelId="{94B89F6D-3C79-E84F-B516-013C4025068B}" type="presOf" srcId="{AC2A1C23-FFC7-E94C-BEE0-3ACE9E2A13F3}" destId="{FC5378E2-562A-714B-8699-44847082BBBF}" srcOrd="0" destOrd="0" presId="urn:microsoft.com/office/officeart/2005/8/layout/matrix1"/>
    <dgm:cxn modelId="{DEB2A22B-978E-5346-8B86-6F6E9A131580}" type="presOf" srcId="{FB0AC9DC-2D28-A047-8FD9-0F2A9F2FB276}" destId="{D5C6595B-A6F2-7D45-BC59-D19094732295}" srcOrd="0" destOrd="0" presId="urn:microsoft.com/office/officeart/2005/8/layout/matrix1"/>
    <dgm:cxn modelId="{D04506C0-35EC-9344-8652-890D5AF51F7F}" srcId="{AC2A1C23-FFC7-E94C-BEE0-3ACE9E2A13F3}" destId="{9CC253B1-79C6-5E43-A0F6-DAE6799DD127}" srcOrd="3" destOrd="0" parTransId="{8C97C27C-6145-0848-BD9F-8074E6277AA9}" sibTransId="{8667D1D7-F2ED-B54C-AB2F-367923476190}"/>
    <dgm:cxn modelId="{222CABD2-A236-0D4D-B941-FDF06CBFCA0F}" type="presParOf" srcId="{5CBED789-F7DF-3A48-B238-64314CC25CBE}" destId="{571E815C-CBCA-9B47-AB36-CB14C6B46AF4}" srcOrd="0" destOrd="0" presId="urn:microsoft.com/office/officeart/2005/8/layout/matrix1"/>
    <dgm:cxn modelId="{F69D1288-903D-7B4C-B4C7-3131EB5EA367}" type="presParOf" srcId="{571E815C-CBCA-9B47-AB36-CB14C6B46AF4}" destId="{D5C6595B-A6F2-7D45-BC59-D19094732295}" srcOrd="0" destOrd="0" presId="urn:microsoft.com/office/officeart/2005/8/layout/matrix1"/>
    <dgm:cxn modelId="{03F67E13-61F4-1F44-9A1F-E7F00B29B586}" type="presParOf" srcId="{571E815C-CBCA-9B47-AB36-CB14C6B46AF4}" destId="{EB79CCDC-A783-0941-AD69-B23504160277}" srcOrd="1" destOrd="0" presId="urn:microsoft.com/office/officeart/2005/8/layout/matrix1"/>
    <dgm:cxn modelId="{DFDE5AE4-CA99-414D-80B1-7EC3DE282083}" type="presParOf" srcId="{571E815C-CBCA-9B47-AB36-CB14C6B46AF4}" destId="{675D0821-1B1C-0144-9B52-DB9E31B6E5A0}" srcOrd="2" destOrd="0" presId="urn:microsoft.com/office/officeart/2005/8/layout/matrix1"/>
    <dgm:cxn modelId="{AC15751C-E204-1C4A-9740-21EEE8D28DD1}" type="presParOf" srcId="{571E815C-CBCA-9B47-AB36-CB14C6B46AF4}" destId="{448CB045-5FFC-6D47-A201-09D7DFF27EB8}" srcOrd="3" destOrd="0" presId="urn:microsoft.com/office/officeart/2005/8/layout/matrix1"/>
    <dgm:cxn modelId="{3985766C-4A1F-8541-91DA-9932FD3A61A5}" type="presParOf" srcId="{571E815C-CBCA-9B47-AB36-CB14C6B46AF4}" destId="{9613C105-5C4C-3745-8C7E-E979A3A6A3D3}" srcOrd="4" destOrd="0" presId="urn:microsoft.com/office/officeart/2005/8/layout/matrix1"/>
    <dgm:cxn modelId="{B870275D-FCD4-3249-9CC7-11F1F2044A9F}" type="presParOf" srcId="{571E815C-CBCA-9B47-AB36-CB14C6B46AF4}" destId="{1531DFB7-1B21-024B-8D6E-E9B53E1DB8C2}" srcOrd="5" destOrd="0" presId="urn:microsoft.com/office/officeart/2005/8/layout/matrix1"/>
    <dgm:cxn modelId="{258548D6-AE67-0C48-981C-5B1052402713}" type="presParOf" srcId="{571E815C-CBCA-9B47-AB36-CB14C6B46AF4}" destId="{46638E31-6DDD-624E-A673-01E7EEA18C66}" srcOrd="6" destOrd="0" presId="urn:microsoft.com/office/officeart/2005/8/layout/matrix1"/>
    <dgm:cxn modelId="{41942B65-38E3-8D45-AF72-905943FAFCAB}" type="presParOf" srcId="{571E815C-CBCA-9B47-AB36-CB14C6B46AF4}" destId="{CA79BFD3-BEB2-7841-BF1E-DA9F8BDBC465}" srcOrd="7" destOrd="0" presId="urn:microsoft.com/office/officeart/2005/8/layout/matrix1"/>
    <dgm:cxn modelId="{7598CBA8-E521-844A-8478-A91327F31BA5}" type="presParOf" srcId="{5CBED789-F7DF-3A48-B238-64314CC25CBE}" destId="{FC5378E2-562A-714B-8699-44847082BBB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A56E79-5C81-044F-BA2C-9054213FECF0}" type="doc">
      <dgm:prSet loTypeId="urn:microsoft.com/office/officeart/2005/8/layout/pyramid1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7A5C94F-E035-6643-AD0F-4C917A0E3156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90000"/>
                </a:schemeClr>
              </a:solidFill>
            </a:rPr>
            <a:t>Data</a:t>
          </a:r>
          <a:endParaRPr lang="en-US" sz="1600" dirty="0">
            <a:solidFill>
              <a:schemeClr val="bg1">
                <a:lumMod val="90000"/>
              </a:schemeClr>
            </a:solidFill>
          </a:endParaRPr>
        </a:p>
      </dgm:t>
    </dgm:pt>
    <dgm:pt modelId="{265004EE-5447-5246-9221-68C556243EA5}" type="parTrans" cxnId="{7C25598A-0811-0E4A-A544-7A13698814E3}">
      <dgm:prSet/>
      <dgm:spPr/>
      <dgm:t>
        <a:bodyPr/>
        <a:lstStyle/>
        <a:p>
          <a:endParaRPr lang="en-US"/>
        </a:p>
      </dgm:t>
    </dgm:pt>
    <dgm:pt modelId="{0FA1F0B5-7B22-AE47-A676-450CB55C8A08}" type="sibTrans" cxnId="{7C25598A-0811-0E4A-A544-7A13698814E3}">
      <dgm:prSet/>
      <dgm:spPr/>
      <dgm:t>
        <a:bodyPr/>
        <a:lstStyle/>
        <a:p>
          <a:endParaRPr lang="en-US"/>
        </a:p>
      </dgm:t>
    </dgm:pt>
    <dgm:pt modelId="{94C33743-06E7-4D41-9136-4C9D863DE678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90000"/>
                </a:schemeClr>
              </a:solidFill>
            </a:rPr>
            <a:t>Technology</a:t>
          </a:r>
          <a:endParaRPr lang="en-US" sz="1600" dirty="0">
            <a:solidFill>
              <a:schemeClr val="bg1">
                <a:lumMod val="90000"/>
              </a:schemeClr>
            </a:solidFill>
          </a:endParaRPr>
        </a:p>
      </dgm:t>
    </dgm:pt>
    <dgm:pt modelId="{AE81AA0D-107A-BB4B-A840-A2C5FE9A61F4}" type="parTrans" cxnId="{F38DF089-183F-664C-A01D-1C6D3742CB39}">
      <dgm:prSet/>
      <dgm:spPr/>
      <dgm:t>
        <a:bodyPr/>
        <a:lstStyle/>
        <a:p>
          <a:endParaRPr lang="en-US"/>
        </a:p>
      </dgm:t>
    </dgm:pt>
    <dgm:pt modelId="{F3D4048F-9761-7240-99A2-DD61A33F2A98}" type="sibTrans" cxnId="{F38DF089-183F-664C-A01D-1C6D3742CB39}">
      <dgm:prSet/>
      <dgm:spPr/>
      <dgm:t>
        <a:bodyPr/>
        <a:lstStyle/>
        <a:p>
          <a:endParaRPr lang="en-US"/>
        </a:p>
      </dgm:t>
    </dgm:pt>
    <dgm:pt modelId="{C1772DF6-0A32-A24D-B112-DA555250E24C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90000"/>
                </a:schemeClr>
              </a:solidFill>
            </a:rPr>
            <a:t>Systems Thinking</a:t>
          </a:r>
          <a:endParaRPr lang="en-US" sz="1600" dirty="0">
            <a:solidFill>
              <a:schemeClr val="bg1">
                <a:lumMod val="90000"/>
              </a:schemeClr>
            </a:solidFill>
          </a:endParaRPr>
        </a:p>
      </dgm:t>
    </dgm:pt>
    <dgm:pt modelId="{798ABED3-CD41-574D-98E9-C208AE8DFB69}" type="parTrans" cxnId="{3C101454-432E-4948-963C-1B19393562AD}">
      <dgm:prSet/>
      <dgm:spPr/>
      <dgm:t>
        <a:bodyPr/>
        <a:lstStyle/>
        <a:p>
          <a:endParaRPr lang="en-US"/>
        </a:p>
      </dgm:t>
    </dgm:pt>
    <dgm:pt modelId="{3223196F-B021-5D4C-A863-1ABEA76E2C79}" type="sibTrans" cxnId="{3C101454-432E-4948-963C-1B19393562AD}">
      <dgm:prSet/>
      <dgm:spPr/>
      <dgm:t>
        <a:bodyPr/>
        <a:lstStyle/>
        <a:p>
          <a:endParaRPr lang="en-US"/>
        </a:p>
      </dgm:t>
    </dgm:pt>
    <dgm:pt modelId="{AF98D6F7-16AB-754D-858B-AFA44B17CBC4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90000"/>
                </a:schemeClr>
              </a:solidFill>
            </a:rPr>
            <a:t>Resources – Staff, $</a:t>
          </a:r>
          <a:endParaRPr lang="en-US" sz="1600" dirty="0">
            <a:solidFill>
              <a:schemeClr val="bg1">
                <a:lumMod val="90000"/>
              </a:schemeClr>
            </a:solidFill>
          </a:endParaRPr>
        </a:p>
      </dgm:t>
    </dgm:pt>
    <dgm:pt modelId="{D4FEBB65-7443-7A4A-B9AD-A5D0A8B7B084}" type="parTrans" cxnId="{FF1EE75E-FE87-CF41-9028-397367E98F33}">
      <dgm:prSet/>
      <dgm:spPr/>
      <dgm:t>
        <a:bodyPr/>
        <a:lstStyle/>
        <a:p>
          <a:endParaRPr lang="en-US"/>
        </a:p>
      </dgm:t>
    </dgm:pt>
    <dgm:pt modelId="{87D05BFA-86EE-0E41-865F-081B6546B9AD}" type="sibTrans" cxnId="{FF1EE75E-FE87-CF41-9028-397367E98F33}">
      <dgm:prSet/>
      <dgm:spPr/>
      <dgm:t>
        <a:bodyPr/>
        <a:lstStyle/>
        <a:p>
          <a:endParaRPr lang="en-US"/>
        </a:p>
      </dgm:t>
    </dgm:pt>
    <dgm:pt modelId="{57DB5D10-5ED3-A44A-8D7C-FF26264CE3AA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90000"/>
                </a:schemeClr>
              </a:solidFill>
            </a:rPr>
            <a:t>Leadership – President, </a:t>
          </a:r>
          <a:r>
            <a:rPr lang="en-US" sz="1600" dirty="0" err="1" smtClean="0">
              <a:solidFill>
                <a:schemeClr val="bg1">
                  <a:lumMod val="90000"/>
                </a:schemeClr>
              </a:solidFill>
            </a:rPr>
            <a:t>Univ</a:t>
          </a:r>
          <a:r>
            <a:rPr lang="en-US" sz="1600" dirty="0" smtClean="0">
              <a:solidFill>
                <a:schemeClr val="bg1">
                  <a:lumMod val="90000"/>
                </a:schemeClr>
              </a:solidFill>
            </a:rPr>
            <a:t> Leaders, </a:t>
          </a:r>
          <a:r>
            <a:rPr lang="en-US" sz="1600" dirty="0" err="1" smtClean="0">
              <a:solidFill>
                <a:schemeClr val="bg1">
                  <a:lumMod val="90000"/>
                </a:schemeClr>
              </a:solidFill>
            </a:rPr>
            <a:t>C.Ctr</a:t>
          </a:r>
          <a:endParaRPr lang="en-US" sz="1600" dirty="0">
            <a:solidFill>
              <a:schemeClr val="bg1">
                <a:lumMod val="90000"/>
              </a:schemeClr>
            </a:solidFill>
          </a:endParaRPr>
        </a:p>
      </dgm:t>
    </dgm:pt>
    <dgm:pt modelId="{8D4962E5-997D-3546-B841-CD131F449B6A}" type="parTrans" cxnId="{8E7FF28A-4391-1A4D-A0B5-BFBC4BA0B8D8}">
      <dgm:prSet/>
      <dgm:spPr/>
      <dgm:t>
        <a:bodyPr/>
        <a:lstStyle/>
        <a:p>
          <a:endParaRPr lang="en-US"/>
        </a:p>
      </dgm:t>
    </dgm:pt>
    <dgm:pt modelId="{FE3AE0BF-DBF5-374E-955F-F08DE131BE20}" type="sibTrans" cxnId="{8E7FF28A-4391-1A4D-A0B5-BFBC4BA0B8D8}">
      <dgm:prSet/>
      <dgm:spPr/>
      <dgm:t>
        <a:bodyPr/>
        <a:lstStyle/>
        <a:p>
          <a:endParaRPr lang="en-US"/>
        </a:p>
      </dgm:t>
    </dgm:pt>
    <dgm:pt modelId="{BA2BDEB4-EC2B-4240-8ACB-E689CD75BAC9}" type="pres">
      <dgm:prSet presAssocID="{5FA56E79-5C81-044F-BA2C-9054213FEC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723749-8BE5-B540-B7EC-8E27E26AD10A}" type="pres">
      <dgm:prSet presAssocID="{D7A5C94F-E035-6643-AD0F-4C917A0E3156}" presName="Name8" presStyleCnt="0"/>
      <dgm:spPr/>
    </dgm:pt>
    <dgm:pt modelId="{E4354371-6E8E-7C42-AA18-E2F79536C778}" type="pres">
      <dgm:prSet presAssocID="{D7A5C94F-E035-6643-AD0F-4C917A0E3156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01046-CDD9-CE48-B328-3E581C29E2C7}" type="pres">
      <dgm:prSet presAssocID="{D7A5C94F-E035-6643-AD0F-4C917A0E315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3C0D2-D2E9-BD48-B995-D2E35116EE5C}" type="pres">
      <dgm:prSet presAssocID="{94C33743-06E7-4D41-9136-4C9D863DE678}" presName="Name8" presStyleCnt="0"/>
      <dgm:spPr/>
    </dgm:pt>
    <dgm:pt modelId="{EC9CBA52-0F97-4A44-93FA-4CEBB9ADA05D}" type="pres">
      <dgm:prSet presAssocID="{94C33743-06E7-4D41-9136-4C9D863DE678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32EA6-7CD8-EB4B-9A41-E07851E82EB0}" type="pres">
      <dgm:prSet presAssocID="{94C33743-06E7-4D41-9136-4C9D863DE67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B5882-054B-1548-8B87-0BD6F1662FD2}" type="pres">
      <dgm:prSet presAssocID="{C1772DF6-0A32-A24D-B112-DA555250E24C}" presName="Name8" presStyleCnt="0"/>
      <dgm:spPr/>
    </dgm:pt>
    <dgm:pt modelId="{984CD4FA-D187-FD45-BC0E-16F116CBAD67}" type="pres">
      <dgm:prSet presAssocID="{C1772DF6-0A32-A24D-B112-DA555250E24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DAA513-97D0-2847-8E05-358109C00E76}" type="pres">
      <dgm:prSet presAssocID="{C1772DF6-0A32-A24D-B112-DA555250E2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CECA6-E91C-F644-889D-D99EC096BECF}" type="pres">
      <dgm:prSet presAssocID="{AF98D6F7-16AB-754D-858B-AFA44B17CBC4}" presName="Name8" presStyleCnt="0"/>
      <dgm:spPr/>
    </dgm:pt>
    <dgm:pt modelId="{D18849A0-2517-6445-B56B-CD1299430880}" type="pres">
      <dgm:prSet presAssocID="{AF98D6F7-16AB-754D-858B-AFA44B17CBC4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D6A76-05E5-5947-95AD-4FCA5062DCEB}" type="pres">
      <dgm:prSet presAssocID="{AF98D6F7-16AB-754D-858B-AFA44B17CBC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C9A7B-2B2C-954F-89EA-4FD10567645E}" type="pres">
      <dgm:prSet presAssocID="{57DB5D10-5ED3-A44A-8D7C-FF26264CE3AA}" presName="Name8" presStyleCnt="0"/>
      <dgm:spPr/>
    </dgm:pt>
    <dgm:pt modelId="{664DC9BC-7B62-7E45-BB80-27D85DDEA9F3}" type="pres">
      <dgm:prSet presAssocID="{57DB5D10-5ED3-A44A-8D7C-FF26264CE3AA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D776A-E419-DB4F-9F0E-D8298C61C8B4}" type="pres">
      <dgm:prSet presAssocID="{57DB5D10-5ED3-A44A-8D7C-FF26264CE3A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64F107-E527-1E4E-B9E3-FCA5308AA74D}" type="presOf" srcId="{C1772DF6-0A32-A24D-B112-DA555250E24C}" destId="{ECDAA513-97D0-2847-8E05-358109C00E76}" srcOrd="1" destOrd="0" presId="urn:microsoft.com/office/officeart/2005/8/layout/pyramid1"/>
    <dgm:cxn modelId="{65050D36-EE5F-CB4C-83FB-34412719E383}" type="presOf" srcId="{AF98D6F7-16AB-754D-858B-AFA44B17CBC4}" destId="{D18849A0-2517-6445-B56B-CD1299430880}" srcOrd="0" destOrd="0" presId="urn:microsoft.com/office/officeart/2005/8/layout/pyramid1"/>
    <dgm:cxn modelId="{3C101454-432E-4948-963C-1B19393562AD}" srcId="{5FA56E79-5C81-044F-BA2C-9054213FECF0}" destId="{C1772DF6-0A32-A24D-B112-DA555250E24C}" srcOrd="2" destOrd="0" parTransId="{798ABED3-CD41-574D-98E9-C208AE8DFB69}" sibTransId="{3223196F-B021-5D4C-A863-1ABEA76E2C79}"/>
    <dgm:cxn modelId="{8E7FF28A-4391-1A4D-A0B5-BFBC4BA0B8D8}" srcId="{5FA56E79-5C81-044F-BA2C-9054213FECF0}" destId="{57DB5D10-5ED3-A44A-8D7C-FF26264CE3AA}" srcOrd="4" destOrd="0" parTransId="{8D4962E5-997D-3546-B841-CD131F449B6A}" sibTransId="{FE3AE0BF-DBF5-374E-955F-F08DE131BE20}"/>
    <dgm:cxn modelId="{7C25598A-0811-0E4A-A544-7A13698814E3}" srcId="{5FA56E79-5C81-044F-BA2C-9054213FECF0}" destId="{D7A5C94F-E035-6643-AD0F-4C917A0E3156}" srcOrd="0" destOrd="0" parTransId="{265004EE-5447-5246-9221-68C556243EA5}" sibTransId="{0FA1F0B5-7B22-AE47-A676-450CB55C8A08}"/>
    <dgm:cxn modelId="{A43959E3-368D-4E45-9F1D-7345657E270A}" type="presOf" srcId="{AF98D6F7-16AB-754D-858B-AFA44B17CBC4}" destId="{6BDD6A76-05E5-5947-95AD-4FCA5062DCEB}" srcOrd="1" destOrd="0" presId="urn:microsoft.com/office/officeart/2005/8/layout/pyramid1"/>
    <dgm:cxn modelId="{334072C4-DC52-D74F-AEF6-799038C39B40}" type="presOf" srcId="{57DB5D10-5ED3-A44A-8D7C-FF26264CE3AA}" destId="{0E0D776A-E419-DB4F-9F0E-D8298C61C8B4}" srcOrd="1" destOrd="0" presId="urn:microsoft.com/office/officeart/2005/8/layout/pyramid1"/>
    <dgm:cxn modelId="{B99F6AB2-EED0-904E-90FE-20332B6488B2}" type="presOf" srcId="{C1772DF6-0A32-A24D-B112-DA555250E24C}" destId="{984CD4FA-D187-FD45-BC0E-16F116CBAD67}" srcOrd="0" destOrd="0" presId="urn:microsoft.com/office/officeart/2005/8/layout/pyramid1"/>
    <dgm:cxn modelId="{60E375AA-49A6-1F4C-8A82-50B234E82C5A}" type="presOf" srcId="{57DB5D10-5ED3-A44A-8D7C-FF26264CE3AA}" destId="{664DC9BC-7B62-7E45-BB80-27D85DDEA9F3}" srcOrd="0" destOrd="0" presId="urn:microsoft.com/office/officeart/2005/8/layout/pyramid1"/>
    <dgm:cxn modelId="{38FE63C5-9F04-4548-B381-242E6BCF16D3}" type="presOf" srcId="{5FA56E79-5C81-044F-BA2C-9054213FECF0}" destId="{BA2BDEB4-EC2B-4240-8ACB-E689CD75BAC9}" srcOrd="0" destOrd="0" presId="urn:microsoft.com/office/officeart/2005/8/layout/pyramid1"/>
    <dgm:cxn modelId="{F570CF91-463F-624F-9FC3-F59418BE9F0C}" type="presOf" srcId="{94C33743-06E7-4D41-9136-4C9D863DE678}" destId="{D3132EA6-7CD8-EB4B-9A41-E07851E82EB0}" srcOrd="1" destOrd="0" presId="urn:microsoft.com/office/officeart/2005/8/layout/pyramid1"/>
    <dgm:cxn modelId="{A12D9039-427A-AA4E-9B6F-0890B3AD24B1}" type="presOf" srcId="{D7A5C94F-E035-6643-AD0F-4C917A0E3156}" destId="{E4C01046-CDD9-CE48-B328-3E581C29E2C7}" srcOrd="1" destOrd="0" presId="urn:microsoft.com/office/officeart/2005/8/layout/pyramid1"/>
    <dgm:cxn modelId="{F38DF089-183F-664C-A01D-1C6D3742CB39}" srcId="{5FA56E79-5C81-044F-BA2C-9054213FECF0}" destId="{94C33743-06E7-4D41-9136-4C9D863DE678}" srcOrd="1" destOrd="0" parTransId="{AE81AA0D-107A-BB4B-A840-A2C5FE9A61F4}" sibTransId="{F3D4048F-9761-7240-99A2-DD61A33F2A98}"/>
    <dgm:cxn modelId="{E51A0351-89FC-0A48-B2C0-DA883DF175C4}" type="presOf" srcId="{D7A5C94F-E035-6643-AD0F-4C917A0E3156}" destId="{E4354371-6E8E-7C42-AA18-E2F79536C778}" srcOrd="0" destOrd="0" presId="urn:microsoft.com/office/officeart/2005/8/layout/pyramid1"/>
    <dgm:cxn modelId="{FF1EE75E-FE87-CF41-9028-397367E98F33}" srcId="{5FA56E79-5C81-044F-BA2C-9054213FECF0}" destId="{AF98D6F7-16AB-754D-858B-AFA44B17CBC4}" srcOrd="3" destOrd="0" parTransId="{D4FEBB65-7443-7A4A-B9AD-A5D0A8B7B084}" sibTransId="{87D05BFA-86EE-0E41-865F-081B6546B9AD}"/>
    <dgm:cxn modelId="{BF5F20B2-DEDE-5E45-B268-04D71814639F}" type="presOf" srcId="{94C33743-06E7-4D41-9136-4C9D863DE678}" destId="{EC9CBA52-0F97-4A44-93FA-4CEBB9ADA05D}" srcOrd="0" destOrd="0" presId="urn:microsoft.com/office/officeart/2005/8/layout/pyramid1"/>
    <dgm:cxn modelId="{03EC8F35-2B3B-2F49-89AE-B5B10D5B28FB}" type="presParOf" srcId="{BA2BDEB4-EC2B-4240-8ACB-E689CD75BAC9}" destId="{B3723749-8BE5-B540-B7EC-8E27E26AD10A}" srcOrd="0" destOrd="0" presId="urn:microsoft.com/office/officeart/2005/8/layout/pyramid1"/>
    <dgm:cxn modelId="{D5964EB8-70AB-8C42-B916-3178E9A65927}" type="presParOf" srcId="{B3723749-8BE5-B540-B7EC-8E27E26AD10A}" destId="{E4354371-6E8E-7C42-AA18-E2F79536C778}" srcOrd="0" destOrd="0" presId="urn:microsoft.com/office/officeart/2005/8/layout/pyramid1"/>
    <dgm:cxn modelId="{11B4BB61-C8C7-FD48-8C67-F2155759625A}" type="presParOf" srcId="{B3723749-8BE5-B540-B7EC-8E27E26AD10A}" destId="{E4C01046-CDD9-CE48-B328-3E581C29E2C7}" srcOrd="1" destOrd="0" presId="urn:microsoft.com/office/officeart/2005/8/layout/pyramid1"/>
    <dgm:cxn modelId="{0F7FADE2-BC95-7149-A9C0-245DE67E3C1B}" type="presParOf" srcId="{BA2BDEB4-EC2B-4240-8ACB-E689CD75BAC9}" destId="{4803C0D2-D2E9-BD48-B995-D2E35116EE5C}" srcOrd="1" destOrd="0" presId="urn:microsoft.com/office/officeart/2005/8/layout/pyramid1"/>
    <dgm:cxn modelId="{F09F1AEC-5A0F-5C4F-AC05-2B6D8138D8C1}" type="presParOf" srcId="{4803C0D2-D2E9-BD48-B995-D2E35116EE5C}" destId="{EC9CBA52-0F97-4A44-93FA-4CEBB9ADA05D}" srcOrd="0" destOrd="0" presId="urn:microsoft.com/office/officeart/2005/8/layout/pyramid1"/>
    <dgm:cxn modelId="{A3D333CA-57F1-7447-B043-4DF1A8785E1D}" type="presParOf" srcId="{4803C0D2-D2E9-BD48-B995-D2E35116EE5C}" destId="{D3132EA6-7CD8-EB4B-9A41-E07851E82EB0}" srcOrd="1" destOrd="0" presId="urn:microsoft.com/office/officeart/2005/8/layout/pyramid1"/>
    <dgm:cxn modelId="{AA32D68C-228A-0D42-AB5F-6A50E7EF8A7E}" type="presParOf" srcId="{BA2BDEB4-EC2B-4240-8ACB-E689CD75BAC9}" destId="{2BCB5882-054B-1548-8B87-0BD6F1662FD2}" srcOrd="2" destOrd="0" presId="urn:microsoft.com/office/officeart/2005/8/layout/pyramid1"/>
    <dgm:cxn modelId="{AD37B99C-7512-3A4E-BC44-E7A19BCC8FF0}" type="presParOf" srcId="{2BCB5882-054B-1548-8B87-0BD6F1662FD2}" destId="{984CD4FA-D187-FD45-BC0E-16F116CBAD67}" srcOrd="0" destOrd="0" presId="urn:microsoft.com/office/officeart/2005/8/layout/pyramid1"/>
    <dgm:cxn modelId="{5DBD6E02-6C7A-D048-BFBE-8DA11CB6F814}" type="presParOf" srcId="{2BCB5882-054B-1548-8B87-0BD6F1662FD2}" destId="{ECDAA513-97D0-2847-8E05-358109C00E76}" srcOrd="1" destOrd="0" presId="urn:microsoft.com/office/officeart/2005/8/layout/pyramid1"/>
    <dgm:cxn modelId="{196FFD4B-46A8-6841-8904-207AA12EF93C}" type="presParOf" srcId="{BA2BDEB4-EC2B-4240-8ACB-E689CD75BAC9}" destId="{BA6CECA6-E91C-F644-889D-D99EC096BECF}" srcOrd="3" destOrd="0" presId="urn:microsoft.com/office/officeart/2005/8/layout/pyramid1"/>
    <dgm:cxn modelId="{A17377B5-00D0-6C4D-9181-0B3385AEDD40}" type="presParOf" srcId="{BA6CECA6-E91C-F644-889D-D99EC096BECF}" destId="{D18849A0-2517-6445-B56B-CD1299430880}" srcOrd="0" destOrd="0" presId="urn:microsoft.com/office/officeart/2005/8/layout/pyramid1"/>
    <dgm:cxn modelId="{A5330859-198B-BB43-B921-50097ED94865}" type="presParOf" srcId="{BA6CECA6-E91C-F644-889D-D99EC096BECF}" destId="{6BDD6A76-05E5-5947-95AD-4FCA5062DCEB}" srcOrd="1" destOrd="0" presId="urn:microsoft.com/office/officeart/2005/8/layout/pyramid1"/>
    <dgm:cxn modelId="{FF03FAFE-FF9C-B44E-BAD0-74E19BF95A97}" type="presParOf" srcId="{BA2BDEB4-EC2B-4240-8ACB-E689CD75BAC9}" destId="{63FC9A7B-2B2C-954F-89EA-4FD10567645E}" srcOrd="4" destOrd="0" presId="urn:microsoft.com/office/officeart/2005/8/layout/pyramid1"/>
    <dgm:cxn modelId="{BFA21E12-2911-8E43-9C29-98A82321431E}" type="presParOf" srcId="{63FC9A7B-2B2C-954F-89EA-4FD10567645E}" destId="{664DC9BC-7B62-7E45-BB80-27D85DDEA9F3}" srcOrd="0" destOrd="0" presId="urn:microsoft.com/office/officeart/2005/8/layout/pyramid1"/>
    <dgm:cxn modelId="{0E618B7F-B19F-AC4E-9C10-5A07876619E2}" type="presParOf" srcId="{63FC9A7B-2B2C-954F-89EA-4FD10567645E}" destId="{0E0D776A-E419-DB4F-9F0E-D8298C61C8B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3080D-0DAC-2B43-B202-BF916CBC8666}">
      <dsp:nvSpPr>
        <dsp:cNvPr id="0" name=""/>
        <dsp:cNvSpPr/>
      </dsp:nvSpPr>
      <dsp:spPr>
        <a:xfrm>
          <a:off x="5043593" y="615223"/>
          <a:ext cx="3296849" cy="1163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299"/>
              </a:lnTo>
              <a:lnTo>
                <a:pt x="3296849" y="1106299"/>
              </a:lnTo>
              <a:lnTo>
                <a:pt x="3296849" y="116324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7443F-FCCB-A342-927C-A1F8B20D7CE5}">
      <dsp:nvSpPr>
        <dsp:cNvPr id="0" name=""/>
        <dsp:cNvSpPr/>
      </dsp:nvSpPr>
      <dsp:spPr>
        <a:xfrm>
          <a:off x="5043593" y="615223"/>
          <a:ext cx="2213115" cy="1163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299"/>
              </a:lnTo>
              <a:lnTo>
                <a:pt x="2213115" y="1106299"/>
              </a:lnTo>
              <a:lnTo>
                <a:pt x="2213115" y="116324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59C0F-9252-AE4B-9697-D164DE487BBB}">
      <dsp:nvSpPr>
        <dsp:cNvPr id="0" name=""/>
        <dsp:cNvSpPr/>
      </dsp:nvSpPr>
      <dsp:spPr>
        <a:xfrm>
          <a:off x="5043593" y="615223"/>
          <a:ext cx="1121276" cy="1163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299"/>
              </a:lnTo>
              <a:lnTo>
                <a:pt x="1121276" y="1106299"/>
              </a:lnTo>
              <a:lnTo>
                <a:pt x="1121276" y="116324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5CD3E-4274-F244-9B13-C37A56AF5C8F}">
      <dsp:nvSpPr>
        <dsp:cNvPr id="0" name=""/>
        <dsp:cNvSpPr/>
      </dsp:nvSpPr>
      <dsp:spPr>
        <a:xfrm>
          <a:off x="4997873" y="615223"/>
          <a:ext cx="91440" cy="11632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06299"/>
              </a:lnTo>
              <a:lnTo>
                <a:pt x="103856" y="1106299"/>
              </a:lnTo>
              <a:lnTo>
                <a:pt x="103856" y="116324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9455C3-B6F7-D949-B4C6-9840ED54679C}">
      <dsp:nvSpPr>
        <dsp:cNvPr id="0" name=""/>
        <dsp:cNvSpPr/>
      </dsp:nvSpPr>
      <dsp:spPr>
        <a:xfrm>
          <a:off x="4081895" y="615223"/>
          <a:ext cx="961698" cy="1163240"/>
        </a:xfrm>
        <a:custGeom>
          <a:avLst/>
          <a:gdLst/>
          <a:ahLst/>
          <a:cxnLst/>
          <a:rect l="0" t="0" r="0" b="0"/>
          <a:pathLst>
            <a:path>
              <a:moveTo>
                <a:pt x="961698" y="0"/>
              </a:moveTo>
              <a:lnTo>
                <a:pt x="961698" y="1106299"/>
              </a:lnTo>
              <a:lnTo>
                <a:pt x="0" y="1106299"/>
              </a:lnTo>
              <a:lnTo>
                <a:pt x="0" y="116324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ACEF3B-081C-C64C-BA81-582D9509570F}">
      <dsp:nvSpPr>
        <dsp:cNvPr id="0" name=""/>
        <dsp:cNvSpPr/>
      </dsp:nvSpPr>
      <dsp:spPr>
        <a:xfrm>
          <a:off x="3002079" y="2432049"/>
          <a:ext cx="2566929" cy="178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820"/>
              </a:lnTo>
              <a:lnTo>
                <a:pt x="2566929" y="121820"/>
              </a:lnTo>
              <a:lnTo>
                <a:pt x="2566929" y="17876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31A53-4174-2949-8350-03DA148F5292}">
      <dsp:nvSpPr>
        <dsp:cNvPr id="0" name=""/>
        <dsp:cNvSpPr/>
      </dsp:nvSpPr>
      <dsp:spPr>
        <a:xfrm>
          <a:off x="3002079" y="2432049"/>
          <a:ext cx="1504256" cy="178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820"/>
              </a:lnTo>
              <a:lnTo>
                <a:pt x="1504256" y="121820"/>
              </a:lnTo>
              <a:lnTo>
                <a:pt x="1504256" y="17876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2E84A8-9F8C-BC44-ADA6-C38869406CC1}">
      <dsp:nvSpPr>
        <dsp:cNvPr id="0" name=""/>
        <dsp:cNvSpPr/>
      </dsp:nvSpPr>
      <dsp:spPr>
        <a:xfrm>
          <a:off x="3002079" y="2432049"/>
          <a:ext cx="443258" cy="178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820"/>
              </a:lnTo>
              <a:lnTo>
                <a:pt x="443258" y="121820"/>
              </a:lnTo>
              <a:lnTo>
                <a:pt x="443258" y="17876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92A441-92C6-6841-B670-72113910A9D9}">
      <dsp:nvSpPr>
        <dsp:cNvPr id="0" name=""/>
        <dsp:cNvSpPr/>
      </dsp:nvSpPr>
      <dsp:spPr>
        <a:xfrm>
          <a:off x="2449259" y="2432049"/>
          <a:ext cx="552820" cy="178761"/>
        </a:xfrm>
        <a:custGeom>
          <a:avLst/>
          <a:gdLst/>
          <a:ahLst/>
          <a:cxnLst/>
          <a:rect l="0" t="0" r="0" b="0"/>
          <a:pathLst>
            <a:path>
              <a:moveTo>
                <a:pt x="552820" y="0"/>
              </a:moveTo>
              <a:lnTo>
                <a:pt x="552820" y="121820"/>
              </a:lnTo>
              <a:lnTo>
                <a:pt x="0" y="121820"/>
              </a:lnTo>
              <a:lnTo>
                <a:pt x="0" y="17876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F3438-1EC1-6D48-B314-00A22E1BA882}">
      <dsp:nvSpPr>
        <dsp:cNvPr id="0" name=""/>
        <dsp:cNvSpPr/>
      </dsp:nvSpPr>
      <dsp:spPr>
        <a:xfrm>
          <a:off x="1441367" y="2432049"/>
          <a:ext cx="1560712" cy="178761"/>
        </a:xfrm>
        <a:custGeom>
          <a:avLst/>
          <a:gdLst/>
          <a:ahLst/>
          <a:cxnLst/>
          <a:rect l="0" t="0" r="0" b="0"/>
          <a:pathLst>
            <a:path>
              <a:moveTo>
                <a:pt x="1560712" y="0"/>
              </a:moveTo>
              <a:lnTo>
                <a:pt x="1560712" y="121820"/>
              </a:lnTo>
              <a:lnTo>
                <a:pt x="0" y="121820"/>
              </a:lnTo>
              <a:lnTo>
                <a:pt x="0" y="17876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AD086-06FF-4A0A-8799-B299BC2FC1FE}">
      <dsp:nvSpPr>
        <dsp:cNvPr id="0" name=""/>
        <dsp:cNvSpPr/>
      </dsp:nvSpPr>
      <dsp:spPr>
        <a:xfrm>
          <a:off x="433474" y="2432049"/>
          <a:ext cx="2568604" cy="178761"/>
        </a:xfrm>
        <a:custGeom>
          <a:avLst/>
          <a:gdLst/>
          <a:ahLst/>
          <a:cxnLst/>
          <a:rect l="0" t="0" r="0" b="0"/>
          <a:pathLst>
            <a:path>
              <a:moveTo>
                <a:pt x="2568604" y="0"/>
              </a:moveTo>
              <a:lnTo>
                <a:pt x="2568604" y="121820"/>
              </a:lnTo>
              <a:lnTo>
                <a:pt x="0" y="121820"/>
              </a:lnTo>
              <a:lnTo>
                <a:pt x="0" y="17876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7836F-D060-D442-86D5-972F99D617B6}">
      <dsp:nvSpPr>
        <dsp:cNvPr id="0" name=""/>
        <dsp:cNvSpPr/>
      </dsp:nvSpPr>
      <dsp:spPr>
        <a:xfrm>
          <a:off x="3002079" y="615223"/>
          <a:ext cx="2041514" cy="1163240"/>
        </a:xfrm>
        <a:custGeom>
          <a:avLst/>
          <a:gdLst/>
          <a:ahLst/>
          <a:cxnLst/>
          <a:rect l="0" t="0" r="0" b="0"/>
          <a:pathLst>
            <a:path>
              <a:moveTo>
                <a:pt x="2041514" y="0"/>
              </a:moveTo>
              <a:lnTo>
                <a:pt x="2041514" y="1106299"/>
              </a:lnTo>
              <a:lnTo>
                <a:pt x="0" y="1106299"/>
              </a:lnTo>
              <a:lnTo>
                <a:pt x="0" y="116324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74250-2544-5A43-90BA-9489D123ACE1}">
      <dsp:nvSpPr>
        <dsp:cNvPr id="0" name=""/>
        <dsp:cNvSpPr/>
      </dsp:nvSpPr>
      <dsp:spPr>
        <a:xfrm>
          <a:off x="4460290" y="-38361"/>
          <a:ext cx="1166606" cy="653585"/>
        </a:xfrm>
        <a:prstGeom prst="roundRect">
          <a:avLst>
            <a:gd name="adj" fmla="val 10000"/>
          </a:avLst>
        </a:prstGeom>
        <a:solidFill>
          <a:schemeClr val="bg1">
            <a:lumMod val="1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3E6C11-520F-2342-97C6-E64073478228}">
      <dsp:nvSpPr>
        <dsp:cNvPr id="0" name=""/>
        <dsp:cNvSpPr/>
      </dsp:nvSpPr>
      <dsp:spPr>
        <a:xfrm>
          <a:off x="4528585" y="26518"/>
          <a:ext cx="1166606" cy="6535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Andy Chan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i="1" kern="1200" dirty="0" smtClean="0">
              <a:solidFill>
                <a:schemeClr val="bg1">
                  <a:lumMod val="10000"/>
                </a:schemeClr>
              </a:solidFill>
            </a:rPr>
            <a:t>VP Innovation &amp; Career Development</a:t>
          </a:r>
          <a:endParaRPr lang="en-US" sz="800" b="0" i="1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547728" y="45661"/>
        <a:ext cx="1128320" cy="615299"/>
      </dsp:txXfrm>
    </dsp:sp>
    <dsp:sp modelId="{39836A6A-8920-DE4C-8D07-1DD6D1934F46}">
      <dsp:nvSpPr>
        <dsp:cNvPr id="0" name=""/>
        <dsp:cNvSpPr/>
      </dsp:nvSpPr>
      <dsp:spPr>
        <a:xfrm>
          <a:off x="2505801" y="1778464"/>
          <a:ext cx="992555" cy="653585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2397EA-BB1F-E547-9FC3-86D9CF29E718}">
      <dsp:nvSpPr>
        <dsp:cNvPr id="0" name=""/>
        <dsp:cNvSpPr/>
      </dsp:nvSpPr>
      <dsp:spPr>
        <a:xfrm>
          <a:off x="2574096" y="1843344"/>
          <a:ext cx="992555" cy="6535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Mercy </a:t>
          </a:r>
          <a:r>
            <a:rPr lang="en-US" sz="800" b="1" kern="1200" dirty="0" err="1" smtClean="0"/>
            <a:t>Eyadiel</a:t>
          </a:r>
          <a:endParaRPr lang="en-US" sz="800" b="1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Assoc. VP </a:t>
          </a:r>
          <a:b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Career Development &amp; </a:t>
          </a:r>
          <a:b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Corp Engagement</a:t>
          </a:r>
          <a:endParaRPr lang="en-US" sz="600" b="1" kern="1200" dirty="0"/>
        </a:p>
      </dsp:txBody>
      <dsp:txXfrm>
        <a:off x="2593239" y="1862487"/>
        <a:ext cx="954269" cy="615299"/>
      </dsp:txXfrm>
    </dsp:sp>
    <dsp:sp modelId="{55B227A0-B8E6-45E4-A968-7417059C5FB2}">
      <dsp:nvSpPr>
        <dsp:cNvPr id="0" name=""/>
        <dsp:cNvSpPr/>
      </dsp:nvSpPr>
      <dsp:spPr>
        <a:xfrm>
          <a:off x="3730" y="2610811"/>
          <a:ext cx="859488" cy="606452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6EE87E-F682-49A4-8DE7-580B39039107}">
      <dsp:nvSpPr>
        <dsp:cNvPr id="0" name=""/>
        <dsp:cNvSpPr/>
      </dsp:nvSpPr>
      <dsp:spPr>
        <a:xfrm>
          <a:off x="72025" y="2675691"/>
          <a:ext cx="859488" cy="606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Vicki Keslar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Office Operations Manager</a:t>
          </a:r>
        </a:p>
      </dsp:txBody>
      <dsp:txXfrm>
        <a:off x="89787" y="2693453"/>
        <a:ext cx="823964" cy="570928"/>
      </dsp:txXfrm>
    </dsp:sp>
    <dsp:sp modelId="{4CB684F2-1627-964E-ADF8-F701255DE931}">
      <dsp:nvSpPr>
        <dsp:cNvPr id="0" name=""/>
        <dsp:cNvSpPr/>
      </dsp:nvSpPr>
      <dsp:spPr>
        <a:xfrm>
          <a:off x="999809" y="2610811"/>
          <a:ext cx="883116" cy="610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891E02-BD8E-EA47-AD95-30053347BEE1}">
      <dsp:nvSpPr>
        <dsp:cNvPr id="0" name=""/>
        <dsp:cNvSpPr/>
      </dsp:nvSpPr>
      <dsp:spPr>
        <a:xfrm>
          <a:off x="1068103" y="2675691"/>
          <a:ext cx="883116" cy="610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i="0" kern="1200" dirty="0" smtClean="0">
              <a:solidFill>
                <a:schemeClr val="tx1"/>
              </a:solidFill>
            </a:rPr>
            <a:t>Austin </a:t>
          </a:r>
          <a:r>
            <a:rPr lang="en-US" sz="800" b="1" i="0" kern="1200" dirty="0" err="1" smtClean="0">
              <a:solidFill>
                <a:schemeClr val="tx1"/>
              </a:solidFill>
            </a:rPr>
            <a:t>Wechter</a:t>
          </a:r>
          <a:endParaRPr lang="en-US" sz="800" b="1" i="0" kern="1200" dirty="0" smtClean="0">
            <a:solidFill>
              <a:schemeClr val="tx1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Interim Marketing &amp; </a:t>
          </a:r>
          <a:r>
            <a:rPr lang="en-US" sz="600" b="0" i="1" kern="1200" dirty="0" err="1" smtClean="0">
              <a:solidFill>
                <a:schemeClr val="bg1">
                  <a:lumMod val="10000"/>
                </a:schemeClr>
              </a:solidFill>
            </a:rPr>
            <a:t>Comm</a:t>
          </a: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 Manager</a:t>
          </a:r>
        </a:p>
      </dsp:txBody>
      <dsp:txXfrm>
        <a:off x="1085985" y="2693573"/>
        <a:ext cx="847352" cy="574766"/>
      </dsp:txXfrm>
    </dsp:sp>
    <dsp:sp modelId="{92CAB63C-89E7-4B41-AD41-635D7FD5D88B}">
      <dsp:nvSpPr>
        <dsp:cNvPr id="0" name=""/>
        <dsp:cNvSpPr/>
      </dsp:nvSpPr>
      <dsp:spPr>
        <a:xfrm>
          <a:off x="2019514" y="2610811"/>
          <a:ext cx="859488" cy="610530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BA7430-B87C-5D47-A970-909DFA2D2360}">
      <dsp:nvSpPr>
        <dsp:cNvPr id="0" name=""/>
        <dsp:cNvSpPr/>
      </dsp:nvSpPr>
      <dsp:spPr>
        <a:xfrm>
          <a:off x="2087809" y="2675691"/>
          <a:ext cx="859488" cy="610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Mike Summers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Director </a:t>
          </a:r>
          <a:b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Employer Relations</a:t>
          </a:r>
          <a:endParaRPr lang="en-US" sz="600" b="1" kern="1200" dirty="0" smtClean="0"/>
        </a:p>
      </dsp:txBody>
      <dsp:txXfrm>
        <a:off x="2105691" y="2693573"/>
        <a:ext cx="823724" cy="574766"/>
      </dsp:txXfrm>
    </dsp:sp>
    <dsp:sp modelId="{219926CB-EF7A-1A42-9EEB-02F216502878}">
      <dsp:nvSpPr>
        <dsp:cNvPr id="0" name=""/>
        <dsp:cNvSpPr/>
      </dsp:nvSpPr>
      <dsp:spPr>
        <a:xfrm>
          <a:off x="3015593" y="2610811"/>
          <a:ext cx="859488" cy="606452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4C6AF8-2F6D-F047-9B6A-FD979FE34DB2}">
      <dsp:nvSpPr>
        <dsp:cNvPr id="0" name=""/>
        <dsp:cNvSpPr/>
      </dsp:nvSpPr>
      <dsp:spPr>
        <a:xfrm>
          <a:off x="3083888" y="2675691"/>
          <a:ext cx="859488" cy="606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Patrick Sullivan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Interim Director</a:t>
          </a:r>
          <a:b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Career Ed &amp; Coaching</a:t>
          </a:r>
          <a:endParaRPr lang="en-US" sz="600" b="1" kern="1200" dirty="0" smtClean="0"/>
        </a:p>
      </dsp:txBody>
      <dsp:txXfrm>
        <a:off x="3101650" y="2693453"/>
        <a:ext cx="823964" cy="570928"/>
      </dsp:txXfrm>
    </dsp:sp>
    <dsp:sp modelId="{51E723BA-C98D-134A-8724-CC5F2AAF9022}">
      <dsp:nvSpPr>
        <dsp:cNvPr id="0" name=""/>
        <dsp:cNvSpPr/>
      </dsp:nvSpPr>
      <dsp:spPr>
        <a:xfrm>
          <a:off x="4011671" y="2610811"/>
          <a:ext cx="989328" cy="606452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F0477C-1393-4E49-951C-E409EAC8BC39}">
      <dsp:nvSpPr>
        <dsp:cNvPr id="0" name=""/>
        <dsp:cNvSpPr/>
      </dsp:nvSpPr>
      <dsp:spPr>
        <a:xfrm>
          <a:off x="4079966" y="2675691"/>
          <a:ext cx="989328" cy="606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Heidi Robinson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Instructor </a:t>
          </a:r>
          <a:b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C to Career Courses &amp; Dir. Career Education</a:t>
          </a:r>
          <a:endParaRPr lang="en-US" sz="600" b="1" kern="1200" dirty="0" smtClean="0"/>
        </a:p>
      </dsp:txBody>
      <dsp:txXfrm>
        <a:off x="4097728" y="2693453"/>
        <a:ext cx="953804" cy="570928"/>
      </dsp:txXfrm>
    </dsp:sp>
    <dsp:sp modelId="{E7E0B4DE-17F9-C643-9CBB-7F871D39E9BC}">
      <dsp:nvSpPr>
        <dsp:cNvPr id="0" name=""/>
        <dsp:cNvSpPr/>
      </dsp:nvSpPr>
      <dsp:spPr>
        <a:xfrm>
          <a:off x="5137589" y="2610811"/>
          <a:ext cx="862838" cy="606452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EDAD61-B808-A246-8698-C44D5A1913C8}">
      <dsp:nvSpPr>
        <dsp:cNvPr id="0" name=""/>
        <dsp:cNvSpPr/>
      </dsp:nvSpPr>
      <dsp:spPr>
        <a:xfrm>
          <a:off x="5205884" y="2675691"/>
          <a:ext cx="862838" cy="606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TBH </a:t>
          </a:r>
          <a:br>
            <a:rPr lang="en-US" sz="800" b="1" kern="1200" dirty="0" smtClean="0"/>
          </a:br>
          <a:r>
            <a:rPr lang="en-US" sz="800" b="1" kern="1200" dirty="0" smtClean="0"/>
            <a:t>MRE Director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School of Business</a:t>
          </a:r>
          <a:b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Career Ed &amp; Coaching</a:t>
          </a:r>
          <a:endParaRPr lang="en-US" sz="600" b="1" kern="1200" dirty="0" smtClean="0"/>
        </a:p>
      </dsp:txBody>
      <dsp:txXfrm>
        <a:off x="5223646" y="2693453"/>
        <a:ext cx="827314" cy="570928"/>
      </dsp:txXfrm>
    </dsp:sp>
    <dsp:sp modelId="{8BC3C975-CB6D-3141-B3F3-39BED519D07E}">
      <dsp:nvSpPr>
        <dsp:cNvPr id="0" name=""/>
        <dsp:cNvSpPr/>
      </dsp:nvSpPr>
      <dsp:spPr>
        <a:xfrm>
          <a:off x="3634946" y="1778464"/>
          <a:ext cx="893897" cy="653585"/>
        </a:xfrm>
        <a:prstGeom prst="roundRect">
          <a:avLst>
            <a:gd name="adj" fmla="val 10000"/>
          </a:avLst>
        </a:prstGeom>
        <a:solidFill>
          <a:srgbClr val="16120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84A8B4-2F69-194C-8CBB-D1F45ED5892D}">
      <dsp:nvSpPr>
        <dsp:cNvPr id="0" name=""/>
        <dsp:cNvSpPr/>
      </dsp:nvSpPr>
      <dsp:spPr>
        <a:xfrm>
          <a:off x="3703241" y="1843344"/>
          <a:ext cx="893897" cy="6535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Michael Lamb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University Scholar &amp; OPCD Fellow</a:t>
          </a:r>
          <a:endParaRPr lang="en-US" sz="600" b="1" kern="1200" dirty="0"/>
        </a:p>
      </dsp:txBody>
      <dsp:txXfrm>
        <a:off x="3722384" y="1862487"/>
        <a:ext cx="855611" cy="615299"/>
      </dsp:txXfrm>
    </dsp:sp>
    <dsp:sp modelId="{526524B6-9D80-D54E-BBD8-E3F02406F207}">
      <dsp:nvSpPr>
        <dsp:cNvPr id="0" name=""/>
        <dsp:cNvSpPr/>
      </dsp:nvSpPr>
      <dsp:spPr>
        <a:xfrm>
          <a:off x="4665433" y="1778464"/>
          <a:ext cx="872593" cy="653585"/>
        </a:xfrm>
        <a:prstGeom prst="roundRect">
          <a:avLst>
            <a:gd name="adj" fmla="val 10000"/>
          </a:avLst>
        </a:prstGeom>
        <a:solidFill>
          <a:srgbClr val="16120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82A61B-F0C1-B146-93A8-0D12B5A18895}">
      <dsp:nvSpPr>
        <dsp:cNvPr id="0" name=""/>
        <dsp:cNvSpPr/>
      </dsp:nvSpPr>
      <dsp:spPr>
        <a:xfrm>
          <a:off x="4733728" y="1843344"/>
          <a:ext cx="872593" cy="6535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Andrea Ellis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Assistant VP  Innovation &amp; </a:t>
          </a:r>
          <a:b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Summer Programs</a:t>
          </a:r>
          <a:endParaRPr lang="en-US" sz="600" b="1" kern="1200" dirty="0"/>
        </a:p>
      </dsp:txBody>
      <dsp:txXfrm>
        <a:off x="4752871" y="1862487"/>
        <a:ext cx="834307" cy="615299"/>
      </dsp:txXfrm>
    </dsp:sp>
    <dsp:sp modelId="{46D89DF9-5BD8-3642-B52B-CAF7F2405FAB}">
      <dsp:nvSpPr>
        <dsp:cNvPr id="0" name=""/>
        <dsp:cNvSpPr/>
      </dsp:nvSpPr>
      <dsp:spPr>
        <a:xfrm>
          <a:off x="5674616" y="1778464"/>
          <a:ext cx="980507" cy="653585"/>
        </a:xfrm>
        <a:prstGeom prst="roundRect">
          <a:avLst>
            <a:gd name="adj" fmla="val 10000"/>
          </a:avLst>
        </a:prstGeom>
        <a:solidFill>
          <a:srgbClr val="16120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562DCF-0E1F-2642-90ED-976D92479C34}">
      <dsp:nvSpPr>
        <dsp:cNvPr id="0" name=""/>
        <dsp:cNvSpPr/>
      </dsp:nvSpPr>
      <dsp:spPr>
        <a:xfrm>
          <a:off x="5742911" y="1843344"/>
          <a:ext cx="980507" cy="6535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Allison McWilliams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Director </a:t>
          </a:r>
          <a:b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Mentoring RC &amp; Alumni Personal &amp; Career Dev</a:t>
          </a:r>
          <a:endParaRPr lang="en-US" sz="600" b="1" kern="1200" dirty="0"/>
        </a:p>
      </dsp:txBody>
      <dsp:txXfrm>
        <a:off x="5762054" y="1862487"/>
        <a:ext cx="942221" cy="615299"/>
      </dsp:txXfrm>
    </dsp:sp>
    <dsp:sp modelId="{AE4840FE-2E02-3F4C-AEC5-C09076164117}">
      <dsp:nvSpPr>
        <dsp:cNvPr id="0" name=""/>
        <dsp:cNvSpPr/>
      </dsp:nvSpPr>
      <dsp:spPr>
        <a:xfrm>
          <a:off x="6791713" y="1778464"/>
          <a:ext cx="929989" cy="653585"/>
        </a:xfrm>
        <a:prstGeom prst="roundRect">
          <a:avLst>
            <a:gd name="adj" fmla="val 10000"/>
          </a:avLst>
        </a:prstGeom>
        <a:solidFill>
          <a:srgbClr val="16120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7E47AD-9ECC-D74D-B528-56554A50C131}">
      <dsp:nvSpPr>
        <dsp:cNvPr id="0" name=""/>
        <dsp:cNvSpPr/>
      </dsp:nvSpPr>
      <dsp:spPr>
        <a:xfrm>
          <a:off x="6860008" y="1843344"/>
          <a:ext cx="929989" cy="6535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Polly Black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Associate VP</a:t>
          </a:r>
          <a:b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</a:br>
          <a:r>
            <a:rPr lang="en-US" sz="600" b="0" i="1" kern="1200" dirty="0" smtClean="0">
              <a:solidFill>
                <a:schemeClr val="bg1">
                  <a:lumMod val="10000"/>
                </a:schemeClr>
              </a:solidFill>
            </a:rPr>
            <a:t>Innovation, Creativity &amp; Entrepreneurship</a:t>
          </a:r>
          <a:endParaRPr lang="en-US" sz="600" b="1" kern="1200" dirty="0"/>
        </a:p>
      </dsp:txBody>
      <dsp:txXfrm>
        <a:off x="6879151" y="1862487"/>
        <a:ext cx="891703" cy="615299"/>
      </dsp:txXfrm>
    </dsp:sp>
    <dsp:sp modelId="{064914CE-F4DB-264A-BB64-59963BF49D40}">
      <dsp:nvSpPr>
        <dsp:cNvPr id="0" name=""/>
        <dsp:cNvSpPr/>
      </dsp:nvSpPr>
      <dsp:spPr>
        <a:xfrm>
          <a:off x="7858293" y="1778464"/>
          <a:ext cx="964299" cy="653585"/>
        </a:xfrm>
        <a:prstGeom prst="roundRect">
          <a:avLst>
            <a:gd name="adj" fmla="val 10000"/>
          </a:avLst>
        </a:prstGeom>
        <a:solidFill>
          <a:srgbClr val="16120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1BD334-CEFC-1C41-91BC-8E54F97B4F48}">
      <dsp:nvSpPr>
        <dsp:cNvPr id="0" name=""/>
        <dsp:cNvSpPr/>
      </dsp:nvSpPr>
      <dsp:spPr>
        <a:xfrm>
          <a:off x="7926587" y="1843344"/>
          <a:ext cx="964299" cy="6535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TBH </a:t>
          </a:r>
          <a:br>
            <a:rPr lang="en-US" sz="800" b="1" kern="1200" dirty="0" smtClean="0"/>
          </a:br>
          <a:r>
            <a:rPr lang="en-US" sz="800" b="1" kern="1200" dirty="0" smtClean="0"/>
            <a:t>Data Analytics &amp; Systems</a:t>
          </a:r>
          <a:endParaRPr lang="en-US" sz="800" b="1" kern="1200" dirty="0"/>
        </a:p>
      </dsp:txBody>
      <dsp:txXfrm>
        <a:off x="7945730" y="1862487"/>
        <a:ext cx="926013" cy="6152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6595B-A6F2-7D45-BC59-D19094732295}">
      <dsp:nvSpPr>
        <dsp:cNvPr id="0" name=""/>
        <dsp:cNvSpPr/>
      </dsp:nvSpPr>
      <dsp:spPr>
        <a:xfrm rot="16200000">
          <a:off x="1257299" y="-1257299"/>
          <a:ext cx="1790700" cy="43053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Clarity</a:t>
          </a:r>
          <a:endParaRPr lang="en-US" sz="3200" kern="1200" dirty="0"/>
        </a:p>
      </dsp:txBody>
      <dsp:txXfrm rot="5400000">
        <a:off x="0" y="0"/>
        <a:ext cx="4305300" cy="1343025"/>
      </dsp:txXfrm>
    </dsp:sp>
    <dsp:sp modelId="{675D0821-1B1C-0144-9B52-DB9E31B6E5A0}">
      <dsp:nvSpPr>
        <dsp:cNvPr id="0" name=""/>
        <dsp:cNvSpPr/>
      </dsp:nvSpPr>
      <dsp:spPr>
        <a:xfrm>
          <a:off x="4305300" y="0"/>
          <a:ext cx="4305300" cy="1790700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Competency</a:t>
          </a:r>
          <a:endParaRPr lang="en-US" sz="3200" kern="1200" dirty="0"/>
        </a:p>
      </dsp:txBody>
      <dsp:txXfrm>
        <a:off x="4305300" y="0"/>
        <a:ext cx="4305300" cy="1343025"/>
      </dsp:txXfrm>
    </dsp:sp>
    <dsp:sp modelId="{9613C105-5C4C-3745-8C7E-E979A3A6A3D3}">
      <dsp:nvSpPr>
        <dsp:cNvPr id="0" name=""/>
        <dsp:cNvSpPr/>
      </dsp:nvSpPr>
      <dsp:spPr>
        <a:xfrm rot="10800000">
          <a:off x="0" y="1790700"/>
          <a:ext cx="4305300" cy="1790700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Connections</a:t>
          </a:r>
          <a:endParaRPr lang="en-US" sz="3200" kern="1200" dirty="0"/>
        </a:p>
      </dsp:txBody>
      <dsp:txXfrm rot="10800000">
        <a:off x="0" y="2238375"/>
        <a:ext cx="4305300" cy="1343025"/>
      </dsp:txXfrm>
    </dsp:sp>
    <dsp:sp modelId="{46638E31-6DDD-624E-A673-01E7EEA18C66}">
      <dsp:nvSpPr>
        <dsp:cNvPr id="0" name=""/>
        <dsp:cNvSpPr/>
      </dsp:nvSpPr>
      <dsp:spPr>
        <a:xfrm rot="5400000">
          <a:off x="5562599" y="533400"/>
          <a:ext cx="1790700" cy="4305300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Confidence</a:t>
          </a:r>
          <a:endParaRPr lang="en-US" sz="3200" kern="1200" dirty="0"/>
        </a:p>
      </dsp:txBody>
      <dsp:txXfrm rot="-5400000">
        <a:off x="4305300" y="2238374"/>
        <a:ext cx="4305300" cy="1343025"/>
      </dsp:txXfrm>
    </dsp:sp>
    <dsp:sp modelId="{FC5378E2-562A-714B-8699-44847082BBBF}">
      <dsp:nvSpPr>
        <dsp:cNvPr id="0" name=""/>
        <dsp:cNvSpPr/>
      </dsp:nvSpPr>
      <dsp:spPr>
        <a:xfrm>
          <a:off x="3013710" y="1343025"/>
          <a:ext cx="2583180" cy="895350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Desirable Post-Graduate Outcome</a:t>
          </a:r>
          <a:endParaRPr lang="en-US" sz="2000" kern="1200" dirty="0"/>
        </a:p>
      </dsp:txBody>
      <dsp:txXfrm>
        <a:off x="3057417" y="1386732"/>
        <a:ext cx="2495766" cy="8079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54371-6E8E-7C42-AA18-E2F79536C778}">
      <dsp:nvSpPr>
        <dsp:cNvPr id="0" name=""/>
        <dsp:cNvSpPr/>
      </dsp:nvSpPr>
      <dsp:spPr>
        <a:xfrm>
          <a:off x="2588029" y="0"/>
          <a:ext cx="1294014" cy="716280"/>
        </a:xfrm>
        <a:prstGeom prst="trapezoid">
          <a:avLst>
            <a:gd name="adj" fmla="val 9032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>
                  <a:lumMod val="90000"/>
                </a:schemeClr>
              </a:solidFill>
            </a:rPr>
            <a:t>Data</a:t>
          </a:r>
          <a:endParaRPr lang="en-US" sz="1600" kern="1200" dirty="0">
            <a:solidFill>
              <a:schemeClr val="bg1">
                <a:lumMod val="90000"/>
              </a:schemeClr>
            </a:solidFill>
          </a:endParaRPr>
        </a:p>
      </dsp:txBody>
      <dsp:txXfrm>
        <a:off x="2588029" y="0"/>
        <a:ext cx="1294014" cy="716280"/>
      </dsp:txXfrm>
    </dsp:sp>
    <dsp:sp modelId="{EC9CBA52-0F97-4A44-93FA-4CEBB9ADA05D}">
      <dsp:nvSpPr>
        <dsp:cNvPr id="0" name=""/>
        <dsp:cNvSpPr/>
      </dsp:nvSpPr>
      <dsp:spPr>
        <a:xfrm>
          <a:off x="1941021" y="716280"/>
          <a:ext cx="2588029" cy="716280"/>
        </a:xfrm>
        <a:prstGeom prst="trapezoid">
          <a:avLst>
            <a:gd name="adj" fmla="val 90329"/>
          </a:avLst>
        </a:prstGeom>
        <a:gradFill rotWithShape="0">
          <a:gsLst>
            <a:gs pos="0">
              <a:schemeClr val="accent4">
                <a:hueOff val="-3587070"/>
                <a:satOff val="-2520"/>
                <a:lumOff val="1569"/>
                <a:alphaOff val="0"/>
                <a:shade val="51000"/>
                <a:satMod val="130000"/>
              </a:schemeClr>
            </a:gs>
            <a:gs pos="80000">
              <a:schemeClr val="accent4">
                <a:hueOff val="-3587070"/>
                <a:satOff val="-2520"/>
                <a:lumOff val="1569"/>
                <a:alphaOff val="0"/>
                <a:shade val="93000"/>
                <a:satMod val="130000"/>
              </a:schemeClr>
            </a:gs>
            <a:gs pos="100000">
              <a:schemeClr val="accent4">
                <a:hueOff val="-3587070"/>
                <a:satOff val="-2520"/>
                <a:lumOff val="15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>
                  <a:lumMod val="90000"/>
                </a:schemeClr>
              </a:solidFill>
            </a:rPr>
            <a:t>Technology</a:t>
          </a:r>
          <a:endParaRPr lang="en-US" sz="1600" kern="1200" dirty="0">
            <a:solidFill>
              <a:schemeClr val="bg1">
                <a:lumMod val="90000"/>
              </a:schemeClr>
            </a:solidFill>
          </a:endParaRPr>
        </a:p>
      </dsp:txBody>
      <dsp:txXfrm>
        <a:off x="2393927" y="716280"/>
        <a:ext cx="1682218" cy="716280"/>
      </dsp:txXfrm>
    </dsp:sp>
    <dsp:sp modelId="{984CD4FA-D187-FD45-BC0E-16F116CBAD67}">
      <dsp:nvSpPr>
        <dsp:cNvPr id="0" name=""/>
        <dsp:cNvSpPr/>
      </dsp:nvSpPr>
      <dsp:spPr>
        <a:xfrm>
          <a:off x="1294014" y="1432560"/>
          <a:ext cx="3882043" cy="716280"/>
        </a:xfrm>
        <a:prstGeom prst="trapezoid">
          <a:avLst>
            <a:gd name="adj" fmla="val 90329"/>
          </a:avLst>
        </a:prstGeom>
        <a:gradFill rotWithShape="0">
          <a:gsLst>
            <a:gs pos="0">
              <a:schemeClr val="accent4">
                <a:hueOff val="-7174140"/>
                <a:satOff val="-5039"/>
                <a:lumOff val="3138"/>
                <a:alphaOff val="0"/>
                <a:shade val="51000"/>
                <a:satMod val="130000"/>
              </a:schemeClr>
            </a:gs>
            <a:gs pos="80000">
              <a:schemeClr val="accent4">
                <a:hueOff val="-7174140"/>
                <a:satOff val="-5039"/>
                <a:lumOff val="3138"/>
                <a:alphaOff val="0"/>
                <a:shade val="93000"/>
                <a:satMod val="130000"/>
              </a:schemeClr>
            </a:gs>
            <a:gs pos="100000">
              <a:schemeClr val="accent4">
                <a:hueOff val="-7174140"/>
                <a:satOff val="-5039"/>
                <a:lumOff val="31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>
                  <a:lumMod val="90000"/>
                </a:schemeClr>
              </a:solidFill>
            </a:rPr>
            <a:t>Systems Thinking</a:t>
          </a:r>
          <a:endParaRPr lang="en-US" sz="1600" kern="1200" dirty="0">
            <a:solidFill>
              <a:schemeClr val="bg1">
                <a:lumMod val="90000"/>
              </a:schemeClr>
            </a:solidFill>
          </a:endParaRPr>
        </a:p>
      </dsp:txBody>
      <dsp:txXfrm>
        <a:off x="1973372" y="1432560"/>
        <a:ext cx="2523328" cy="716280"/>
      </dsp:txXfrm>
    </dsp:sp>
    <dsp:sp modelId="{D18849A0-2517-6445-B56B-CD1299430880}">
      <dsp:nvSpPr>
        <dsp:cNvPr id="0" name=""/>
        <dsp:cNvSpPr/>
      </dsp:nvSpPr>
      <dsp:spPr>
        <a:xfrm>
          <a:off x="647007" y="2148840"/>
          <a:ext cx="5176058" cy="716280"/>
        </a:xfrm>
        <a:prstGeom prst="trapezoid">
          <a:avLst>
            <a:gd name="adj" fmla="val 90329"/>
          </a:avLst>
        </a:prstGeom>
        <a:gradFill rotWithShape="0">
          <a:gsLst>
            <a:gs pos="0">
              <a:schemeClr val="accent4">
                <a:hueOff val="-10761210"/>
                <a:satOff val="-7559"/>
                <a:lumOff val="4706"/>
                <a:alphaOff val="0"/>
                <a:shade val="51000"/>
                <a:satMod val="130000"/>
              </a:schemeClr>
            </a:gs>
            <a:gs pos="80000">
              <a:schemeClr val="accent4">
                <a:hueOff val="-10761210"/>
                <a:satOff val="-7559"/>
                <a:lumOff val="4706"/>
                <a:alphaOff val="0"/>
                <a:shade val="93000"/>
                <a:satMod val="130000"/>
              </a:schemeClr>
            </a:gs>
            <a:gs pos="100000">
              <a:schemeClr val="accent4">
                <a:hueOff val="-10761210"/>
                <a:satOff val="-7559"/>
                <a:lumOff val="47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>
                  <a:lumMod val="90000"/>
                </a:schemeClr>
              </a:solidFill>
            </a:rPr>
            <a:t>Resources – Staff, $</a:t>
          </a:r>
          <a:endParaRPr lang="en-US" sz="1600" kern="1200" dirty="0">
            <a:solidFill>
              <a:schemeClr val="bg1">
                <a:lumMod val="90000"/>
              </a:schemeClr>
            </a:solidFill>
          </a:endParaRPr>
        </a:p>
      </dsp:txBody>
      <dsp:txXfrm>
        <a:off x="1552817" y="2148840"/>
        <a:ext cx="3364437" cy="716280"/>
      </dsp:txXfrm>
    </dsp:sp>
    <dsp:sp modelId="{664DC9BC-7B62-7E45-BB80-27D85DDEA9F3}">
      <dsp:nvSpPr>
        <dsp:cNvPr id="0" name=""/>
        <dsp:cNvSpPr/>
      </dsp:nvSpPr>
      <dsp:spPr>
        <a:xfrm>
          <a:off x="0" y="2865120"/>
          <a:ext cx="6470073" cy="716280"/>
        </a:xfrm>
        <a:prstGeom prst="trapezoid">
          <a:avLst>
            <a:gd name="adj" fmla="val 90329"/>
          </a:avLst>
        </a:prstGeom>
        <a:gradFill rotWithShape="0">
          <a:gsLst>
            <a:gs pos="0">
              <a:schemeClr val="accent4">
                <a:hueOff val="-14348280"/>
                <a:satOff val="-10079"/>
                <a:lumOff val="6275"/>
                <a:alphaOff val="0"/>
                <a:shade val="51000"/>
                <a:satMod val="130000"/>
              </a:schemeClr>
            </a:gs>
            <a:gs pos="80000">
              <a:schemeClr val="accent4">
                <a:hueOff val="-14348280"/>
                <a:satOff val="-10079"/>
                <a:lumOff val="6275"/>
                <a:alphaOff val="0"/>
                <a:shade val="93000"/>
                <a:satMod val="130000"/>
              </a:schemeClr>
            </a:gs>
            <a:gs pos="100000">
              <a:schemeClr val="accent4">
                <a:hueOff val="-14348280"/>
                <a:satOff val="-10079"/>
                <a:lumOff val="6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>
                  <a:lumMod val="90000"/>
                </a:schemeClr>
              </a:solidFill>
            </a:rPr>
            <a:t>Leadership – President, </a:t>
          </a:r>
          <a:r>
            <a:rPr lang="en-US" sz="1600" kern="1200" dirty="0" err="1" smtClean="0">
              <a:solidFill>
                <a:schemeClr val="bg1">
                  <a:lumMod val="90000"/>
                </a:schemeClr>
              </a:solidFill>
            </a:rPr>
            <a:t>Univ</a:t>
          </a:r>
          <a:r>
            <a:rPr lang="en-US" sz="1600" kern="1200" dirty="0" smtClean="0">
              <a:solidFill>
                <a:schemeClr val="bg1">
                  <a:lumMod val="90000"/>
                </a:schemeClr>
              </a:solidFill>
            </a:rPr>
            <a:t> Leaders, </a:t>
          </a:r>
          <a:r>
            <a:rPr lang="en-US" sz="1600" kern="1200" dirty="0" err="1" smtClean="0">
              <a:solidFill>
                <a:schemeClr val="bg1">
                  <a:lumMod val="90000"/>
                </a:schemeClr>
              </a:solidFill>
            </a:rPr>
            <a:t>C.Ctr</a:t>
          </a:r>
          <a:endParaRPr lang="en-US" sz="1600" kern="1200" dirty="0">
            <a:solidFill>
              <a:schemeClr val="bg1">
                <a:lumMod val="90000"/>
              </a:schemeClr>
            </a:solidFill>
          </a:endParaRPr>
        </a:p>
      </dsp:txBody>
      <dsp:txXfrm>
        <a:off x="1132262" y="2865120"/>
        <a:ext cx="4205547" cy="716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A8DCEF1-35EA-4506-9055-B9AD475D7A53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C6E8AC-82D7-40BA-A25F-9E9483FC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5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</a:t>
            </a:r>
            <a:r>
              <a:rPr lang="en-US" baseline="0" dirty="0" smtClean="0"/>
              <a:t> me &amp; </a:t>
            </a:r>
            <a:r>
              <a:rPr lang="en-US" dirty="0" smtClean="0"/>
              <a:t>What I oversee at Wake Forest.</a:t>
            </a:r>
            <a:r>
              <a:rPr lang="en-US" baseline="0" dirty="0" smtClean="0"/>
              <a:t>  I bit more than the head of career services.  </a:t>
            </a:r>
            <a:r>
              <a:rPr lang="en-US" dirty="0" smtClean="0"/>
              <a:t>Been</a:t>
            </a:r>
            <a:r>
              <a:rPr lang="en-US" baseline="0" dirty="0" smtClean="0"/>
              <a:t> there since Fall 2009.  Timeline of our evolution.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23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r>
              <a:rPr lang="en-US" baseline="0" dirty="0" smtClean="0"/>
              <a:t> we begin talking about why measure, think about the reasons why you or your staff are hesitant to measure.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Q: What real or imaginary hurdles make measuring difficult?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don’t specify WHY we measure, WHAT to measure, and HOW to communicate it.  So, people make it up in their heads or do what’s always been done in the past.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27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54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T:</a:t>
            </a:r>
            <a:r>
              <a:rPr lang="en-US" baseline="0" dirty="0" smtClean="0"/>
              <a:t> What to measure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48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Stay high level here.  Will go into</a:t>
            </a:r>
            <a:r>
              <a:rPr lang="en-US" baseline="0" dirty="0" smtClean="0"/>
              <a:t> more depth on each.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T: Measuring Student Outcomes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9:45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638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T: Before</a:t>
            </a:r>
            <a:r>
              <a:rPr lang="en-US" baseline="0" dirty="0" smtClean="0"/>
              <a:t> we get into how we think about metrics and data, we must put it into the context of our ultimate objective: Transforming the College to Career Experience.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9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T: Career Readiness</a:t>
            </a:r>
            <a:r>
              <a:rPr lang="en-US" baseline="0" dirty="0" smtClean="0"/>
              <a:t> metrics</a:t>
            </a:r>
          </a:p>
          <a:p>
            <a:endParaRPr lang="en-US" baseline="0" dirty="0" smtClean="0"/>
          </a:p>
          <a:p>
            <a:r>
              <a:rPr lang="en-US" baseline="0" dirty="0" smtClean="0"/>
              <a:t>9:55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890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T:</a:t>
            </a:r>
            <a:r>
              <a:rPr lang="en-US" baseline="0" dirty="0" smtClean="0"/>
              <a:t> Communicating Student Outcomes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10:05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942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LINKS</a:t>
            </a:r>
          </a:p>
          <a:p>
            <a:r>
              <a:rPr lang="en-US" dirty="0" smtClean="0"/>
              <a:t>OTHER SCHOOLS?</a:t>
            </a:r>
          </a:p>
          <a:p>
            <a:endParaRPr lang="en-US" dirty="0" smtClean="0"/>
          </a:p>
          <a:p>
            <a:r>
              <a:rPr lang="en-US" dirty="0" smtClean="0"/>
              <a:t>T: Challenges</a:t>
            </a:r>
            <a:r>
              <a:rPr lang="en-US" baseline="0" dirty="0" smtClean="0"/>
              <a:t> re: measuring student outcomes</a:t>
            </a:r>
          </a:p>
          <a:p>
            <a:r>
              <a:rPr lang="en-US" baseline="0" dirty="0" smtClean="0"/>
              <a:t>10:15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829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Questions, if time permits</a:t>
            </a:r>
          </a:p>
          <a:p>
            <a:endParaRPr lang="en-US" dirty="0" smtClean="0"/>
          </a:p>
          <a:p>
            <a:r>
              <a:rPr lang="en-US" dirty="0" smtClean="0"/>
              <a:t>10:30</a:t>
            </a:r>
          </a:p>
          <a:p>
            <a:endParaRPr lang="en-US" baseline="0" dirty="0" smtClean="0"/>
          </a:p>
          <a:p>
            <a:r>
              <a:rPr lang="en-US" baseline="0" dirty="0" smtClean="0"/>
              <a:t>T: Break – 10:40 return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089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</a:t>
            </a:r>
            <a:r>
              <a:rPr lang="en-US" baseline="0" dirty="0" smtClean="0"/>
              <a:t> next at 10:40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73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T: I added couple new things to my plate this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23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10:45</a:t>
            </a:r>
          </a:p>
          <a:p>
            <a:endParaRPr lang="en-US" dirty="0" smtClean="0"/>
          </a:p>
          <a:p>
            <a:r>
              <a:rPr lang="en-US" dirty="0" smtClean="0"/>
              <a:t>T: Faculty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250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10:50</a:t>
            </a:r>
          </a:p>
          <a:p>
            <a:endParaRPr lang="en-US" dirty="0" smtClean="0"/>
          </a:p>
          <a:p>
            <a:r>
              <a:rPr lang="en-US" dirty="0" smtClean="0"/>
              <a:t>T: Employers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06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11:00</a:t>
            </a:r>
          </a:p>
          <a:p>
            <a:endParaRPr lang="en-US" dirty="0" smtClean="0"/>
          </a:p>
          <a:p>
            <a:r>
              <a:rPr lang="en-US" dirty="0" smtClean="0"/>
              <a:t>T: Communicating Operational Effectiveness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128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11:05</a:t>
            </a:r>
          </a:p>
          <a:p>
            <a:endParaRPr lang="en-US" dirty="0" smtClean="0"/>
          </a:p>
          <a:p>
            <a:r>
              <a:rPr lang="en-US" dirty="0" smtClean="0"/>
              <a:t>Other suggestions /</a:t>
            </a:r>
            <a:r>
              <a:rPr lang="en-US" baseline="0" dirty="0" smtClean="0"/>
              <a:t> questions?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T: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845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11:15</a:t>
            </a:r>
          </a:p>
          <a:p>
            <a:endParaRPr lang="en-US" dirty="0" smtClean="0"/>
          </a:p>
          <a:p>
            <a:r>
              <a:rPr lang="en-US" dirty="0" smtClean="0"/>
              <a:t>Other challenges/questions?</a:t>
            </a:r>
          </a:p>
          <a:p>
            <a:endParaRPr lang="en-US" dirty="0" smtClean="0"/>
          </a:p>
          <a:p>
            <a:r>
              <a:rPr lang="en-US" dirty="0" smtClean="0"/>
              <a:t>T:</a:t>
            </a:r>
            <a:r>
              <a:rPr lang="en-US" baseline="0" dirty="0" smtClean="0"/>
              <a:t> Closing thoughts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2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11:25</a:t>
            </a:r>
          </a:p>
          <a:p>
            <a:endParaRPr lang="en-US" dirty="0" smtClean="0"/>
          </a:p>
          <a:p>
            <a:r>
              <a:rPr lang="en-US" dirty="0" smtClean="0"/>
              <a:t>T:  Key</a:t>
            </a:r>
            <a:r>
              <a:rPr lang="en-US" baseline="0" dirty="0" smtClean="0"/>
              <a:t> Topics</a:t>
            </a:r>
            <a:endParaRPr lang="en-US" dirty="0" smtClean="0"/>
          </a:p>
          <a:p>
            <a:endParaRPr lang="en-US" dirty="0" smtClean="0"/>
          </a:p>
          <a:p>
            <a:pPr rtl="0" fontAlgn="base"/>
            <a:r>
              <a:rPr lang="en-US" sz="9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important – PURPOSE &gt; Buy-in</a:t>
            </a:r>
          </a:p>
          <a:p>
            <a:pPr rtl="0" fontAlgn="base"/>
            <a:r>
              <a:rPr lang="en-US" sz="9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to measure –</a:t>
            </a:r>
            <a:r>
              <a:rPr lang="en-US" sz="9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Outcomes, Operational Effectiveness</a:t>
            </a:r>
          </a:p>
          <a:p>
            <a:pPr marL="171450" indent="-171450" rtl="0" fontAlgn="base">
              <a:buFont typeface="Arial" charset="0"/>
              <a:buChar char="•"/>
            </a:pPr>
            <a:r>
              <a:rPr lang="en-US" sz="9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 with the areas that address the most strategic, pressing need for information</a:t>
            </a:r>
            <a:endParaRPr lang="en-US" sz="9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US" sz="9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communicate</a:t>
            </a:r>
          </a:p>
          <a:p>
            <a:pPr marL="171450" indent="-171450" rtl="0" fontAlgn="base">
              <a:buFont typeface="Arial" charset="0"/>
              <a:buChar char="•"/>
            </a:pPr>
            <a:r>
              <a:rPr lang="en-US" sz="9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thoughtful and strategic</a:t>
            </a:r>
          </a:p>
          <a:p>
            <a:pPr marL="171450" indent="-171450" rtl="0" fontAlgn="base">
              <a:buFont typeface="Arial" charset="0"/>
              <a:buChar char="•"/>
            </a:pPr>
            <a:r>
              <a:rPr lang="en-US" sz="9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External</a:t>
            </a:r>
            <a:r>
              <a:rPr lang="en-US" sz="9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different from Internal</a:t>
            </a:r>
            <a:endParaRPr lang="en-US" sz="9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US" sz="9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Although</a:t>
            </a:r>
            <a:r>
              <a:rPr lang="en-US" sz="9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are challenges, you must move forward – even slowly; don’t remain stuck in your old ways.  The easiest way to turn a car is when it’s moving.</a:t>
            </a:r>
            <a:endParaRPr lang="en-US" sz="9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871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72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T: Keys</a:t>
            </a:r>
            <a:r>
              <a:rPr lang="en-US" baseline="0" dirty="0" smtClean="0"/>
              <a:t> to success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9:25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962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9:30</a:t>
            </a:r>
          </a:p>
          <a:p>
            <a:endParaRPr lang="en-US" dirty="0" smtClean="0"/>
          </a:p>
          <a:p>
            <a:r>
              <a:rPr lang="en-US" dirty="0" smtClean="0"/>
              <a:t>T: Measuring Impact and Effectiveness</a:t>
            </a:r>
          </a:p>
          <a:p>
            <a:endParaRPr lang="en-US" dirty="0" smtClean="0"/>
          </a:p>
          <a:p>
            <a:r>
              <a:rPr lang="en-US" dirty="0" smtClean="0"/>
              <a:t>Disclaimer</a:t>
            </a:r>
            <a:r>
              <a:rPr lang="en-US" baseline="0" dirty="0" smtClean="0"/>
              <a:t>:  In putting this presentation together, it gave me an opportunity to look in the mirror at what we do.  I have come to realize that although we are OK at measuring at WFU, we are not great.  We have much work to do to achieve the ideal status.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58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</a:t>
            </a:r>
            <a:r>
              <a:rPr lang="en-US" baseline="0" dirty="0" smtClean="0"/>
              <a:t> AAA priorities: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Fundraising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Innovation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Wake West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T: Only possible with a great team of leaders.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11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T:</a:t>
            </a:r>
            <a:r>
              <a:rPr lang="en-US" baseline="0" dirty="0" smtClean="0"/>
              <a:t> We have a shared sense of vision, mission and how we see our roles.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T:  We also have a shared sense of the desired outcomes for every student.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2EA2A-F1D4-40C6-86C7-81AA1D88F64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T: Before</a:t>
            </a:r>
            <a:r>
              <a:rPr lang="en-US" baseline="0" dirty="0" smtClean="0"/>
              <a:t> we get into how we think about metrics and data, we must put it into the context of our ultimate objective: Transforming the College to Career Experience.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FINISH BY 9:15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91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must begin by being honest</a:t>
            </a:r>
            <a:r>
              <a:rPr lang="en-US" baseline="0" dirty="0" smtClean="0"/>
              <a:t> that the student C2C experience is not a very good one.</a:t>
            </a:r>
          </a:p>
          <a:p>
            <a:endParaRPr lang="en-US" baseline="0" dirty="0" smtClean="0"/>
          </a:p>
          <a:p>
            <a:r>
              <a:rPr lang="en-US" dirty="0" smtClean="0"/>
              <a:t>With your neighbor: Share your</a:t>
            </a:r>
            <a:r>
              <a:rPr lang="en-US" baseline="0" dirty="0" smtClean="0"/>
              <a:t> 3 biggest challenges.  Identify those that you have in common.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9:20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55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T: Keys</a:t>
            </a:r>
            <a:r>
              <a:rPr lang="en-US" baseline="0" dirty="0" smtClean="0"/>
              <a:t> to success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9:25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06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9:30</a:t>
            </a:r>
          </a:p>
          <a:p>
            <a:endParaRPr lang="en-US" dirty="0" smtClean="0"/>
          </a:p>
          <a:p>
            <a:r>
              <a:rPr lang="en-US" dirty="0" smtClean="0"/>
              <a:t>T: Measuring Impact and Effectiveness</a:t>
            </a:r>
          </a:p>
          <a:p>
            <a:endParaRPr lang="en-US" dirty="0" smtClean="0"/>
          </a:p>
          <a:p>
            <a:r>
              <a:rPr lang="en-US" dirty="0" smtClean="0"/>
              <a:t>Disclaimer</a:t>
            </a:r>
            <a:r>
              <a:rPr lang="en-US" baseline="0" dirty="0" smtClean="0"/>
              <a:t>:  In putting this presentation together, it gave me an opportunity to look in the mirror at what we do.  I have come to realize that although we are OK at measuring at WFU, we are not great.  We have much work to do to achieve the ideal status.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E8AC-82D7-40BA-A25F-9E9483FCF8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3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1710"/>
            <a:ext cx="7772400" cy="1200150"/>
          </a:xfrm>
        </p:spPr>
        <p:txBody>
          <a:bodyPr anchor="b"/>
          <a:lstStyle>
            <a:lvl1pPr algn="ctr">
              <a:defRPr sz="4000"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84760"/>
            <a:ext cx="6400800" cy="685800"/>
          </a:xfrm>
        </p:spPr>
        <p:txBody>
          <a:bodyPr/>
          <a:lstStyle>
            <a:lvl1pPr algn="ctr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" y="4629150"/>
            <a:ext cx="9140825" cy="514350"/>
          </a:xfrm>
          <a:prstGeom prst="rect">
            <a:avLst/>
          </a:prstGeom>
          <a:solidFill>
            <a:srgbClr val="9E7E38"/>
          </a:solidFill>
          <a:ln w="9525">
            <a:solidFill>
              <a:srgbClr val="9E7E3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286002" y="1713310"/>
            <a:ext cx="4570413" cy="0"/>
          </a:xfrm>
          <a:prstGeom prst="line">
            <a:avLst/>
          </a:prstGeom>
          <a:noFill/>
          <a:ln w="25400">
            <a:solidFill>
              <a:srgbClr val="9E7E3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4626769"/>
            <a:ext cx="8839200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6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10" descr="wf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2300" y="2832100"/>
            <a:ext cx="2819400" cy="1568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344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2" y="895350"/>
            <a:ext cx="2287587" cy="3733800"/>
          </a:xfrm>
        </p:spPr>
        <p:txBody>
          <a:bodyPr vert="eaVert"/>
          <a:lstStyle>
            <a:lvl1pPr>
              <a:defRPr>
                <a:solidFill>
                  <a:schemeClr val="bg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1" y="895350"/>
            <a:ext cx="6246813" cy="3733800"/>
          </a:xfrm>
        </p:spPr>
        <p:txBody>
          <a:bodyPr vert="eaVert"/>
          <a:lstStyle>
            <a:lvl1pPr>
              <a:defRPr sz="2600">
                <a:solidFill>
                  <a:schemeClr val="bg1">
                    <a:lumMod val="60000"/>
                    <a:lumOff val="40000"/>
                  </a:schemeClr>
                </a:solidFill>
              </a:defRPr>
            </a:lvl1pPr>
            <a:lvl2pPr marL="914378" indent="-457189">
              <a:defRPr sz="2400">
                <a:solidFill>
                  <a:schemeClr val="bg1">
                    <a:lumMod val="60000"/>
                    <a:lumOff val="40000"/>
                  </a:schemeClr>
                </a:solidFill>
              </a:defRPr>
            </a:lvl2pPr>
            <a:lvl3pPr marL="1371566" indent="-457189">
              <a:defRPr sz="2200">
                <a:solidFill>
                  <a:schemeClr val="bg1">
                    <a:lumMod val="60000"/>
                    <a:lumOff val="40000"/>
                  </a:schemeClr>
                </a:solidFill>
              </a:defRPr>
            </a:lvl3pPr>
            <a:lvl4pPr marL="1828754" indent="-457189">
              <a:defRPr>
                <a:solidFill>
                  <a:schemeClr val="bg1">
                    <a:lumMod val="60000"/>
                    <a:lumOff val="40000"/>
                  </a:schemeClr>
                </a:solidFill>
              </a:defRPr>
            </a:lvl4pPr>
            <a:lvl5pPr marL="2285943" indent="-457189">
              <a:defRPr sz="1800">
                <a:solidFill>
                  <a:schemeClr val="bg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5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  <a:lvl2pPr marL="914378" indent="-457189">
              <a:defRPr sz="2400"/>
            </a:lvl2pPr>
            <a:lvl3pPr marL="1374741" indent="-457189">
              <a:defRPr sz="2200"/>
            </a:lvl3pPr>
            <a:lvl4pPr marL="1831929" indent="-460364">
              <a:defRPr/>
            </a:lvl4pPr>
            <a:lvl5pPr marL="2289118" indent="-460364" defTabSz="914378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7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05176"/>
            <a:ext cx="86106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180035"/>
            <a:ext cx="86106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8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2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97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1" y="1200150"/>
            <a:ext cx="4187825" cy="3429000"/>
          </a:xfrm>
        </p:spPr>
        <p:txBody>
          <a:bodyPr/>
          <a:lstStyle>
            <a:lvl1pPr>
              <a:defRPr sz="2600"/>
            </a:lvl1pPr>
            <a:lvl2pPr marL="914378" indent="-457189">
              <a:defRPr sz="2400"/>
            </a:lvl2pPr>
            <a:lvl3pPr marL="1374741" indent="-457189">
              <a:defRPr sz="2200"/>
            </a:lvl3pPr>
            <a:lvl4pPr marL="1831929" indent="-460364">
              <a:defRPr sz="2000"/>
            </a:lvl4pPr>
            <a:lvl5pPr marL="2285943" indent="-457189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200150"/>
            <a:ext cx="4270374" cy="3429000"/>
          </a:xfrm>
        </p:spPr>
        <p:txBody>
          <a:bodyPr/>
          <a:lstStyle>
            <a:lvl1pPr>
              <a:defRPr sz="2600"/>
            </a:lvl1pPr>
            <a:lvl2pPr marL="914378" indent="-457189">
              <a:defRPr sz="2400"/>
            </a:lvl2pPr>
            <a:lvl3pPr marL="1371566" indent="-457189">
              <a:defRPr sz="2200"/>
            </a:lvl3pPr>
            <a:lvl4pPr marL="1828754" indent="-457189">
              <a:defRPr sz="1800"/>
            </a:lvl4pPr>
            <a:lvl5pPr marL="2285943" indent="-457189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18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4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62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819151"/>
            <a:ext cx="3160713" cy="8715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5351"/>
            <a:ext cx="5340350" cy="36992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1733551"/>
            <a:ext cx="3160714" cy="286107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42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00451"/>
            <a:ext cx="8610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971550"/>
            <a:ext cx="8610600" cy="2574131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25504"/>
            <a:ext cx="8610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546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38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47750"/>
            <a:ext cx="8610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Subhead Goes Here</a:t>
            </a:r>
          </a:p>
          <a:p>
            <a:pPr lvl="0"/>
            <a:endParaRPr lang="en-US" dirty="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" y="0"/>
            <a:ext cx="9140825" cy="685800"/>
          </a:xfrm>
          <a:prstGeom prst="rect">
            <a:avLst/>
          </a:prstGeom>
          <a:solidFill>
            <a:srgbClr val="9E7E38"/>
          </a:solidFill>
          <a:ln w="9525">
            <a:solidFill>
              <a:srgbClr val="9E7E3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1" y="0"/>
            <a:ext cx="617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 GOES HERE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" y="0"/>
            <a:ext cx="2590799" cy="685800"/>
          </a:xfrm>
          <a:prstGeom prst="rect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04800" y="4800600"/>
            <a:ext cx="861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pic>
        <p:nvPicPr>
          <p:cNvPr id="8" name="Picture 8" descr="wfu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2400" y="133350"/>
            <a:ext cx="2293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621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189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378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566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754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1165196" indent="-533387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736681" indent="-457189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2231969" indent="-38099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727257" indent="-38099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3184445" indent="-38099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3641634" indent="-38099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4098823" indent="-38099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4556011" indent="-38099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opcd.wfu.edu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dmissions.wfu.edu/our-philosophy/opcd/" TargetMode="External"/><Relationship Id="rId4" Type="http://schemas.openxmlformats.org/officeDocument/2006/relationships/hyperlink" Target="http://opcd.wfu.edu/first-destination-data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feedbacklabs.org/net-promoter-score-for-the-nonprofit-sector-what-weve-learned-so-far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ethinkingsuccess.wfu.ed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1710"/>
            <a:ext cx="8915400" cy="1200150"/>
          </a:xfrm>
        </p:spPr>
        <p:txBody>
          <a:bodyPr/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Measuring the Value, Effectiveness and Impact of College Career Centers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500" dirty="0"/>
              <a:t>Andy Chan – Vice President for Innovation &amp; Career Development</a:t>
            </a:r>
          </a:p>
          <a:p>
            <a:r>
              <a:rPr lang="en-US" sz="1500" dirty="0"/>
              <a:t>Minnesota CUCSA</a:t>
            </a:r>
          </a:p>
          <a:p>
            <a:r>
              <a:rPr lang="en-US" sz="1500" dirty="0"/>
              <a:t>November 18, 2016</a:t>
            </a:r>
          </a:p>
        </p:txBody>
      </p:sp>
    </p:spTree>
    <p:extLst>
      <p:ext uri="{BB962C8B-B14F-4D97-AF65-F5344CB8AC3E}">
        <p14:creationId xmlns:p14="http://schemas.microsoft.com/office/powerpoint/2010/main" val="245577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MEASURING IMPACT &amp; EFFECTIVENESS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0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Why Measure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What to Measure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How to Analyze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How to Communicate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000" b="0" dirty="0"/>
              <a:t>To understand what </a:t>
            </a:r>
            <a:r>
              <a:rPr lang="en-US" sz="2000" b="0" dirty="0" smtClean="0"/>
              <a:t>our:</a:t>
            </a:r>
          </a:p>
          <a:p>
            <a:pPr marL="1257278" lvl="1" indent="-342900">
              <a:buFont typeface="Arial" charset="0"/>
              <a:buChar char="•"/>
            </a:pPr>
            <a:r>
              <a:rPr lang="en-US" sz="2000" b="1" dirty="0" smtClean="0"/>
              <a:t>students</a:t>
            </a:r>
            <a:r>
              <a:rPr lang="en-US" sz="2000" b="0" dirty="0" smtClean="0"/>
              <a:t> </a:t>
            </a:r>
            <a:r>
              <a:rPr lang="en-US" sz="2000" b="0" dirty="0"/>
              <a:t>are </a:t>
            </a:r>
            <a:r>
              <a:rPr lang="en-US" sz="2000" b="0" dirty="0" smtClean="0"/>
              <a:t>doing</a:t>
            </a:r>
            <a:r>
              <a:rPr lang="en-US" sz="2000" b="0" dirty="0"/>
              <a:t>, </a:t>
            </a:r>
            <a:r>
              <a:rPr lang="en-US" sz="2000" b="0" dirty="0" smtClean="0"/>
              <a:t>thinking, learning and achieving.</a:t>
            </a:r>
          </a:p>
          <a:p>
            <a:pPr marL="1257278" lvl="1" indent="-342900">
              <a:buFont typeface="Arial" charset="0"/>
              <a:buChar char="•"/>
            </a:pPr>
            <a:r>
              <a:rPr lang="en-US" sz="2000" b="1" dirty="0" smtClean="0"/>
              <a:t>employers</a:t>
            </a:r>
            <a:r>
              <a:rPr lang="en-US" sz="2000" dirty="0" smtClean="0"/>
              <a:t> </a:t>
            </a:r>
            <a:r>
              <a:rPr lang="en-US" sz="2000" b="0" dirty="0"/>
              <a:t>are </a:t>
            </a:r>
            <a:r>
              <a:rPr lang="en-US" sz="2000" b="0" dirty="0" smtClean="0"/>
              <a:t>doing and thinking.</a:t>
            </a:r>
            <a:endParaRPr lang="en-US" sz="2000" dirty="0"/>
          </a:p>
          <a:p>
            <a:pPr marL="1257278" lvl="1" indent="-342900">
              <a:buFont typeface="Arial" charset="0"/>
              <a:buChar char="•"/>
            </a:pPr>
            <a:r>
              <a:rPr lang="en-US" sz="2000" b="1" dirty="0" smtClean="0"/>
              <a:t>staff</a:t>
            </a:r>
            <a:r>
              <a:rPr lang="en-US" sz="2000" b="0" dirty="0" smtClean="0"/>
              <a:t> </a:t>
            </a:r>
            <a:r>
              <a:rPr lang="en-US" sz="2000" b="0" dirty="0"/>
              <a:t>is </a:t>
            </a:r>
            <a:r>
              <a:rPr lang="en-US" sz="2000" b="0" dirty="0" smtClean="0"/>
              <a:t>doing and thinking.</a:t>
            </a:r>
            <a:endParaRPr lang="en-US" sz="2000" b="0" dirty="0"/>
          </a:p>
          <a:p>
            <a:pPr marL="342900" indent="-342900">
              <a:buFont typeface="Arial" charset="0"/>
              <a:buChar char="•"/>
            </a:pPr>
            <a:r>
              <a:rPr lang="en-US" sz="2000" b="0" dirty="0"/>
              <a:t>To understand differences between sub-groups of constituents.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b="0" dirty="0" smtClean="0"/>
              <a:t>To </a:t>
            </a:r>
            <a:r>
              <a:rPr lang="en-US" sz="2000" b="0" dirty="0"/>
              <a:t>understand what’s changing from period to period.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b="0" dirty="0" smtClean="0"/>
              <a:t>To </a:t>
            </a:r>
            <a:r>
              <a:rPr lang="en-US" sz="2000" b="0" dirty="0"/>
              <a:t>identify problems and opportunities to improve engagement and </a:t>
            </a:r>
            <a:r>
              <a:rPr lang="en-US" sz="2000" b="0" dirty="0" smtClean="0"/>
              <a:t>outcomes.</a:t>
            </a:r>
          </a:p>
          <a:p>
            <a:pPr marL="342900" indent="-342900">
              <a:buFont typeface="Arial" charset="0"/>
              <a:buChar char="•"/>
            </a:pPr>
            <a:endParaRPr lang="en-US" sz="2000" b="0" dirty="0"/>
          </a:p>
          <a:p>
            <a:pPr marL="342900" indent="-342900">
              <a:buFont typeface="Arial" charset="0"/>
              <a:buChar char="•"/>
            </a:pPr>
            <a:r>
              <a:rPr lang="en-US" sz="2000" b="0" dirty="0" smtClean="0"/>
              <a:t>More</a:t>
            </a:r>
            <a:r>
              <a:rPr lang="is-IS" sz="2000" b="0" dirty="0" smtClean="0"/>
              <a:t>…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68172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000" b="0" dirty="0" smtClean="0"/>
              <a:t>To </a:t>
            </a:r>
            <a:r>
              <a:rPr lang="en-US" sz="2000" b="0" dirty="0"/>
              <a:t>determine the impact of trying new things</a:t>
            </a:r>
            <a:r>
              <a:rPr lang="en-US" sz="2000" b="0" dirty="0" smtClean="0"/>
              <a:t>.</a:t>
            </a:r>
            <a:br>
              <a:rPr lang="en-US" sz="2000" b="0" dirty="0" smtClean="0"/>
            </a:br>
            <a:endParaRPr lang="en-US" sz="2000" b="0" dirty="0"/>
          </a:p>
          <a:p>
            <a:pPr marL="342900" indent="-342900">
              <a:buFont typeface="Arial" charset="0"/>
              <a:buChar char="•"/>
            </a:pPr>
            <a:r>
              <a:rPr lang="en-US" sz="2000" b="0" dirty="0"/>
              <a:t>To </a:t>
            </a:r>
            <a:r>
              <a:rPr lang="en-US" sz="2000" b="0" dirty="0" smtClean="0"/>
              <a:t>be able to share </a:t>
            </a:r>
            <a:r>
              <a:rPr lang="en-US" sz="2000" b="0" dirty="0"/>
              <a:t>data for the purpose of developing partnerships with faculty and staff </a:t>
            </a:r>
            <a:r>
              <a:rPr lang="en-US" sz="2000" b="0" dirty="0" smtClean="0"/>
              <a:t>leaders, especially those </a:t>
            </a:r>
            <a:r>
              <a:rPr lang="en-US" sz="2000" b="0" dirty="0"/>
              <a:t>who can influence less engaged students</a:t>
            </a:r>
            <a:r>
              <a:rPr lang="en-US" sz="2000" b="0" dirty="0" smtClean="0"/>
              <a:t>.</a:t>
            </a:r>
            <a:br>
              <a:rPr lang="en-US" sz="2000" b="0" dirty="0" smtClean="0"/>
            </a:br>
            <a:endParaRPr lang="en-US" sz="2000" b="0" dirty="0"/>
          </a:p>
          <a:p>
            <a:pPr marL="342900" indent="-342900">
              <a:buFont typeface="Arial" charset="0"/>
              <a:buChar char="•"/>
            </a:pPr>
            <a:r>
              <a:rPr lang="en-US" sz="2000" b="0" dirty="0"/>
              <a:t>To answer the typical questions from others - and thereby demonstrate our knowledge of our work and constituents; as well as reduce time, effort and anxiety </a:t>
            </a:r>
            <a:r>
              <a:rPr lang="en-US" sz="2000" b="0" dirty="0" smtClean="0"/>
              <a:t>from ad hoc </a:t>
            </a:r>
            <a:r>
              <a:rPr lang="en-US" sz="2000" b="0" dirty="0"/>
              <a:t>requests</a:t>
            </a:r>
            <a:r>
              <a:rPr lang="en-US" sz="2000" b="0" dirty="0" smtClean="0"/>
              <a:t>.</a:t>
            </a:r>
            <a:br>
              <a:rPr lang="en-US" sz="2000" b="0" dirty="0" smtClean="0"/>
            </a:br>
            <a:endParaRPr lang="en-US" sz="2000" b="0" dirty="0"/>
          </a:p>
          <a:p>
            <a:pPr marL="342900" indent="-342900">
              <a:buFont typeface="Arial" charset="0"/>
              <a:buChar char="•"/>
            </a:pPr>
            <a:r>
              <a:rPr lang="en-US" sz="2000" b="0" dirty="0"/>
              <a:t>To communicate and prove the value of our work</a:t>
            </a:r>
            <a:r>
              <a:rPr lang="en-US" sz="2000" b="0" dirty="0" smtClean="0"/>
              <a:t>.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16421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895350"/>
            <a:ext cx="4187825" cy="3658362"/>
          </a:xfrm>
          <a:ln w="19050">
            <a:solidFill>
              <a:srgbClr val="990000"/>
            </a:solidFill>
          </a:ln>
        </p:spPr>
        <p:txBody>
          <a:bodyPr/>
          <a:lstStyle/>
          <a:p>
            <a:r>
              <a:rPr lang="en-US" u="sng" dirty="0" smtClean="0">
                <a:solidFill>
                  <a:srgbClr val="990000"/>
                </a:solidFill>
              </a:rPr>
              <a:t>Student Outcomes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/>
              <a:t>Employment outcomes</a:t>
            </a:r>
          </a:p>
          <a:p>
            <a:pPr marL="688975" lvl="1" indent="-217488">
              <a:buFont typeface="Wingdings" charset="2"/>
              <a:buChar char="Ø"/>
            </a:pPr>
            <a:r>
              <a:rPr lang="en-US" sz="1800" dirty="0" smtClean="0"/>
              <a:t>First Destination Survey</a:t>
            </a:r>
          </a:p>
          <a:p>
            <a:pPr marL="688975" lvl="1" indent="-217488">
              <a:buFont typeface="Wingdings" charset="2"/>
              <a:buChar char="Ø"/>
            </a:pPr>
            <a:r>
              <a:rPr lang="en-US" sz="1800" dirty="0" smtClean="0"/>
              <a:t>Summer “Internship” Survey</a:t>
            </a:r>
          </a:p>
          <a:p>
            <a:pPr marL="688975" lvl="1" indent="-217488">
              <a:buFont typeface="Wingdings" charset="2"/>
              <a:buChar char="Ø"/>
            </a:pPr>
            <a:r>
              <a:rPr lang="en-US" sz="1800" i="1" dirty="0" smtClean="0"/>
              <a:t>NOT “Placement”</a:t>
            </a:r>
          </a:p>
          <a:p>
            <a:pPr marL="688975" lvl="1" indent="-217488">
              <a:buFont typeface="Wingdings" charset="2"/>
              <a:buChar char="Ø"/>
            </a:pPr>
            <a:endParaRPr lang="en-US" sz="1800" dirty="0"/>
          </a:p>
          <a:p>
            <a:pPr marL="457200" indent="-457200">
              <a:buFont typeface="+mj-lt"/>
              <a:buAutoNum type="arabicParenR" startAt="2"/>
            </a:pPr>
            <a:r>
              <a:rPr lang="en-US" sz="2000" dirty="0" smtClean="0"/>
              <a:t>Learning outcomes</a:t>
            </a:r>
            <a:endParaRPr lang="en-US" sz="2000" dirty="0"/>
          </a:p>
          <a:p>
            <a:pPr marL="688975" lvl="1" indent="-217488">
              <a:buFont typeface="Wingdings" charset="2"/>
              <a:buChar char="Ø"/>
            </a:pPr>
            <a:r>
              <a:rPr lang="en-US" sz="1800" dirty="0" smtClean="0"/>
              <a:t>“Career Readiness”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3425" y="895350"/>
            <a:ext cx="4270374" cy="3658362"/>
          </a:xfrm>
          <a:ln w="19050">
            <a:solidFill>
              <a:srgbClr val="990000"/>
            </a:solidFill>
          </a:ln>
        </p:spPr>
        <p:txBody>
          <a:bodyPr/>
          <a:lstStyle/>
          <a:p>
            <a:r>
              <a:rPr lang="en-US" u="sng" dirty="0" smtClean="0">
                <a:solidFill>
                  <a:srgbClr val="990000"/>
                </a:solidFill>
              </a:rPr>
              <a:t>Operational Effectiveness</a:t>
            </a:r>
          </a:p>
          <a:p>
            <a:pPr marL="288925" indent="-288925">
              <a:buFont typeface="Arial" charset="0"/>
              <a:buChar char="•"/>
            </a:pPr>
            <a:r>
              <a:rPr lang="en-US" sz="2000" dirty="0" smtClean="0"/>
              <a:t>Students</a:t>
            </a:r>
          </a:p>
          <a:p>
            <a:pPr marL="288925" indent="-288925">
              <a:buFont typeface="Arial" charset="0"/>
              <a:buChar char="•"/>
            </a:pPr>
            <a:r>
              <a:rPr lang="en-US" sz="2000" dirty="0" smtClean="0"/>
              <a:t>Employers</a:t>
            </a:r>
            <a:endParaRPr lang="en-US" sz="2000" dirty="0"/>
          </a:p>
          <a:p>
            <a:pPr marL="288925" indent="-288925">
              <a:buFont typeface="Arial" charset="0"/>
              <a:buChar char="•"/>
            </a:pPr>
            <a:r>
              <a:rPr lang="en-US" sz="2000" dirty="0" smtClean="0"/>
              <a:t>Faculty</a:t>
            </a:r>
          </a:p>
          <a:p>
            <a:pPr marL="288925" indent="-288925">
              <a:buFont typeface="Arial" charset="0"/>
              <a:buChar char="•"/>
            </a:pPr>
            <a:r>
              <a:rPr lang="en-US" sz="2000" dirty="0" smtClean="0"/>
              <a:t>Staff</a:t>
            </a:r>
            <a:br>
              <a:rPr lang="en-US" sz="2000" dirty="0" smtClean="0"/>
            </a:br>
            <a:endParaRPr lang="en-US" sz="2000" dirty="0"/>
          </a:p>
          <a:p>
            <a:pPr marL="688975" lvl="1" indent="-217488">
              <a:buFont typeface="Wingdings" charset="2"/>
              <a:buChar char="Ø"/>
            </a:pPr>
            <a:r>
              <a:rPr lang="en-US" sz="1800" dirty="0" smtClean="0"/>
              <a:t>Engagement (activity level)</a:t>
            </a:r>
            <a:endParaRPr lang="en-US" sz="1800" dirty="0"/>
          </a:p>
          <a:p>
            <a:pPr marL="688975" lvl="1" indent="-217488">
              <a:buFont typeface="Wingdings" charset="2"/>
              <a:buChar char="Ø"/>
            </a:pPr>
            <a:r>
              <a:rPr lang="en-US" sz="1800" dirty="0" smtClean="0"/>
              <a:t>Satisfaction</a:t>
            </a:r>
          </a:p>
          <a:p>
            <a:pPr marL="688975" lvl="1" indent="-217488">
              <a:buFont typeface="Wingdings" charset="2"/>
              <a:buChar char="Ø"/>
            </a:pPr>
            <a:r>
              <a:rPr lang="en-US" sz="1800" dirty="0" smtClean="0"/>
              <a:t>Feedback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6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Student Outcomes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8125" y="973909"/>
          <a:ext cx="8610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6467" y="4681835"/>
            <a:ext cx="433484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s-IS" sz="2400" b="1" dirty="0" smtClean="0"/>
              <a:t>… and </a:t>
            </a:r>
            <a:r>
              <a:rPr lang="en-US" sz="2400" b="1" dirty="0" smtClean="0"/>
              <a:t>Employability for Life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089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Student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Employment Outcomes - follow the standards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Rate the following (1=low, 5=high)</a:t>
            </a:r>
          </a:p>
          <a:p>
            <a:pPr marL="1143000" lvl="1" indent="-230188">
              <a:buFont typeface="Arial" charset="0"/>
              <a:buChar char="•"/>
            </a:pPr>
            <a:r>
              <a:rPr lang="en-US" sz="1800" dirty="0" smtClean="0"/>
              <a:t>Yo</a:t>
            </a:r>
            <a:r>
              <a:rPr lang="en-US" sz="1800" b="0" dirty="0" smtClean="0"/>
              <a:t>ur level of </a:t>
            </a:r>
            <a:r>
              <a:rPr lang="en-US" sz="1800" b="1" dirty="0" smtClean="0"/>
              <a:t>clarity </a:t>
            </a:r>
            <a:r>
              <a:rPr lang="en-US" sz="1800" b="0" dirty="0" smtClean="0"/>
              <a:t>regarding your career direction</a:t>
            </a:r>
          </a:p>
          <a:p>
            <a:pPr marL="1143000" lvl="1" indent="-230188">
              <a:buFont typeface="Arial" charset="0"/>
              <a:buChar char="•"/>
            </a:pPr>
            <a:r>
              <a:rPr lang="en-US" sz="1800" dirty="0" smtClean="0"/>
              <a:t>Your </a:t>
            </a:r>
            <a:r>
              <a:rPr lang="en-US" sz="1800" b="1" dirty="0" smtClean="0"/>
              <a:t>competency</a:t>
            </a:r>
            <a:r>
              <a:rPr lang="en-US" sz="1800" dirty="0" smtClean="0"/>
              <a:t> level for conducting a successful job search</a:t>
            </a:r>
          </a:p>
          <a:p>
            <a:pPr marL="1143000" lvl="1" indent="-230188">
              <a:buFont typeface="Arial" charset="0"/>
              <a:buChar char="•"/>
            </a:pPr>
            <a:r>
              <a:rPr lang="en-US" sz="1800" dirty="0" smtClean="0"/>
              <a:t>Your </a:t>
            </a:r>
            <a:r>
              <a:rPr lang="en-US" sz="1800" b="1" dirty="0" smtClean="0"/>
              <a:t>networking skills</a:t>
            </a:r>
          </a:p>
          <a:p>
            <a:pPr marL="1143000" lvl="1" indent="-230188">
              <a:buFont typeface="Arial" charset="0"/>
              <a:buChar char="•"/>
            </a:pPr>
            <a:r>
              <a:rPr lang="en-US" sz="1800" dirty="0" smtClean="0"/>
              <a:t>Your </a:t>
            </a:r>
            <a:r>
              <a:rPr lang="en-US" sz="1800" b="1" dirty="0" smtClean="0"/>
              <a:t>confidence</a:t>
            </a:r>
            <a:r>
              <a:rPr lang="en-US" sz="1800" dirty="0" smtClean="0"/>
              <a:t> level for effectively navigating future career decisions and transitions</a:t>
            </a:r>
          </a:p>
          <a:p>
            <a:pPr marL="1143000" lvl="1" indent="-230188">
              <a:buFont typeface="Arial" charset="0"/>
              <a:buChar char="•"/>
            </a:pPr>
            <a:r>
              <a:rPr lang="en-US" sz="1800" dirty="0" smtClean="0"/>
              <a:t>Your satisfaction level of your </a:t>
            </a:r>
            <a:r>
              <a:rPr lang="en-US" sz="1800" b="1" dirty="0" smtClean="0"/>
              <a:t>employment/graduate school outcome</a:t>
            </a:r>
            <a:endParaRPr lang="en-US" b="1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Tech-based methods</a:t>
            </a:r>
          </a:p>
          <a:p>
            <a:pPr marL="1371578" lvl="1" indent="-457200">
              <a:buFont typeface="Wingdings" charset="2"/>
              <a:buChar char="Ø"/>
            </a:pPr>
            <a:r>
              <a:rPr lang="en-US" sz="1800" dirty="0" smtClean="0"/>
              <a:t>Handshake, 12Twenty, </a:t>
            </a:r>
            <a:r>
              <a:rPr lang="en-US" sz="1800" dirty="0" err="1" smtClean="0"/>
              <a:t>Qualtrics</a:t>
            </a:r>
            <a:r>
              <a:rPr lang="en-US" sz="1800" dirty="0" smtClean="0"/>
              <a:t>, other?</a:t>
            </a:r>
            <a:br>
              <a:rPr lang="en-US" sz="1800" dirty="0" smtClean="0"/>
            </a:br>
            <a:endParaRPr lang="en-US" sz="1800" dirty="0" smtClean="0"/>
          </a:p>
          <a:p>
            <a:pPr marL="457200" indent="-45720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6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Student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41248"/>
            <a:ext cx="8610600" cy="3787902"/>
          </a:xfrm>
        </p:spPr>
        <p:txBody>
          <a:bodyPr/>
          <a:lstStyle/>
          <a:p>
            <a:r>
              <a:rPr lang="en-US" dirty="0" smtClean="0"/>
              <a:t>“Career Readiness” metrics – the ultimate frontier</a:t>
            </a:r>
            <a:endParaRPr lang="en-US" sz="1800" dirty="0" smtClean="0"/>
          </a:p>
          <a:p>
            <a:pPr marL="2176463" lvl="1" indent="-307975">
              <a:buFont typeface="Arial" charset="0"/>
              <a:buChar char="•"/>
            </a:pPr>
            <a:r>
              <a:rPr lang="en-US" sz="1800" dirty="0" smtClean="0">
                <a:solidFill>
                  <a:srgbClr val="990000"/>
                </a:solidFill>
              </a:rPr>
              <a:t>Self-knowledge</a:t>
            </a:r>
          </a:p>
          <a:p>
            <a:pPr marL="2176463" lvl="1" indent="-307975">
              <a:buFont typeface="Arial" charset="0"/>
              <a:buChar char="•"/>
            </a:pPr>
            <a:r>
              <a:rPr lang="en-US" sz="1800" dirty="0" smtClean="0">
                <a:solidFill>
                  <a:srgbClr val="990000"/>
                </a:solidFill>
              </a:rPr>
              <a:t>Desirable destinations</a:t>
            </a:r>
          </a:p>
          <a:p>
            <a:pPr marL="2176463" lvl="1" indent="-307975">
              <a:buFont typeface="Arial" charset="0"/>
              <a:buChar char="•"/>
            </a:pPr>
            <a:r>
              <a:rPr lang="en-US" sz="1800" dirty="0" smtClean="0">
                <a:solidFill>
                  <a:srgbClr val="990000"/>
                </a:solidFill>
              </a:rPr>
              <a:t>Resume / </a:t>
            </a:r>
            <a:r>
              <a:rPr lang="en-US" sz="1800" dirty="0" err="1" smtClean="0">
                <a:solidFill>
                  <a:srgbClr val="990000"/>
                </a:solidFill>
              </a:rPr>
              <a:t>Linkedin</a:t>
            </a:r>
            <a:r>
              <a:rPr lang="en-US" sz="1800" dirty="0" smtClean="0">
                <a:solidFill>
                  <a:srgbClr val="990000"/>
                </a:solidFill>
              </a:rPr>
              <a:t> / Handshake profile</a:t>
            </a:r>
          </a:p>
          <a:p>
            <a:pPr marL="2176463" lvl="1" indent="-307975">
              <a:buFont typeface="Arial" charset="0"/>
              <a:buChar char="•"/>
            </a:pPr>
            <a:r>
              <a:rPr lang="en-US" sz="1800" dirty="0" smtClean="0">
                <a:solidFill>
                  <a:srgbClr val="990000"/>
                </a:solidFill>
              </a:rPr>
              <a:t>Elevator Pitch</a:t>
            </a:r>
          </a:p>
          <a:p>
            <a:pPr marL="2176463" lvl="1" indent="-307975">
              <a:buFont typeface="Arial" charset="0"/>
              <a:buChar char="•"/>
            </a:pPr>
            <a:r>
              <a:rPr lang="en-US" sz="1800" dirty="0" smtClean="0">
                <a:solidFill>
                  <a:srgbClr val="990000"/>
                </a:solidFill>
              </a:rPr>
              <a:t>Networking skills</a:t>
            </a:r>
          </a:p>
          <a:p>
            <a:pPr marL="2176463" lvl="1" indent="-307975">
              <a:buFont typeface="Arial" charset="0"/>
              <a:buChar char="•"/>
            </a:pPr>
            <a:r>
              <a:rPr lang="en-US" sz="1800" dirty="0" smtClean="0">
                <a:solidFill>
                  <a:srgbClr val="990000"/>
                </a:solidFill>
              </a:rPr>
              <a:t>Interviewing skills</a:t>
            </a:r>
          </a:p>
          <a:p>
            <a:pPr marL="2176463" lvl="1" indent="-307975">
              <a:buFont typeface="Arial" charset="0"/>
              <a:buChar char="•"/>
            </a:pPr>
            <a:r>
              <a:rPr lang="en-US" sz="1800" dirty="0" smtClean="0">
                <a:solidFill>
                  <a:srgbClr val="990000"/>
                </a:solidFill>
              </a:rPr>
              <a:t>Professional competencies – “extra credit”</a:t>
            </a:r>
          </a:p>
          <a:p>
            <a:pPr marL="1214438" lvl="1" indent="-301625">
              <a:buFont typeface="Arial" charset="0"/>
              <a:buChar char="•"/>
            </a:pPr>
            <a:endParaRPr lang="en-US" sz="1800" dirty="0"/>
          </a:p>
          <a:p>
            <a:pPr marL="912813" lvl="1" indent="0"/>
            <a:r>
              <a:rPr lang="en-US" sz="1800" b="1" dirty="0"/>
              <a:t>Engagement vs. Understanding vs. Completion vs. Proficiency</a:t>
            </a:r>
          </a:p>
          <a:p>
            <a:pPr marL="2176463" lvl="2" indent="-327025">
              <a:buFont typeface="Arial" charset="0"/>
              <a:buChar char="•"/>
            </a:pPr>
            <a:r>
              <a:rPr lang="en-US" sz="1600" dirty="0" smtClean="0"/>
              <a:t>Challenge: How to track &amp; to </a:t>
            </a:r>
            <a:r>
              <a:rPr lang="en-US" sz="1600" dirty="0"/>
              <a:t>objectively evaluate </a:t>
            </a:r>
            <a:r>
              <a:rPr lang="en-US" sz="1600" dirty="0" smtClean="0"/>
              <a:t>proficiency</a:t>
            </a:r>
          </a:p>
          <a:p>
            <a:pPr marL="2176463" lvl="2" indent="-327025">
              <a:buFont typeface="Arial" charset="0"/>
              <a:buChar char="•"/>
            </a:pPr>
            <a:r>
              <a:rPr lang="en-US" sz="1600" dirty="0" smtClean="0"/>
              <a:t>Rubrics vs. Red</a:t>
            </a:r>
            <a:r>
              <a:rPr lang="en-US" sz="1600" dirty="0"/>
              <a:t>, Yellow, Green</a:t>
            </a:r>
            <a:r>
              <a:rPr lang="en-US" sz="1600" dirty="0" smtClean="0"/>
              <a:t> ratings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pPr marL="457200" indent="-45720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Student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822960"/>
            <a:ext cx="8610600" cy="3986784"/>
          </a:xfrm>
        </p:spPr>
        <p:txBody>
          <a:bodyPr/>
          <a:lstStyle/>
          <a:p>
            <a:pPr lvl="1"/>
            <a:r>
              <a:rPr lang="en-US" b="1" dirty="0" smtClean="0"/>
              <a:t>External communication</a:t>
            </a:r>
            <a:endParaRPr lang="en-US" b="1" dirty="0"/>
          </a:p>
          <a:p>
            <a:pPr lvl="1">
              <a:buFont typeface="Arial" charset="0"/>
              <a:buChar char="•"/>
            </a:pPr>
            <a:r>
              <a:rPr lang="en-US" sz="2000" dirty="0" smtClean="0"/>
              <a:t>Know (and manage) your audience</a:t>
            </a:r>
          </a:p>
          <a:p>
            <a:pPr lvl="1">
              <a:buFont typeface="Arial" charset="0"/>
              <a:buChar char="•"/>
            </a:pPr>
            <a:r>
              <a:rPr lang="en-US" sz="2000" dirty="0"/>
              <a:t>Give the info that makes sense to/works for YOU, not to them</a:t>
            </a:r>
          </a:p>
          <a:p>
            <a:pPr lvl="1">
              <a:buFont typeface="Arial" charset="0"/>
              <a:buChar char="•"/>
            </a:pPr>
            <a:r>
              <a:rPr lang="en-US" sz="2000" dirty="0"/>
              <a:t>Avoid being defensive. Be an educator</a:t>
            </a:r>
            <a:endParaRPr lang="en-US" sz="2000" dirty="0" smtClean="0"/>
          </a:p>
          <a:p>
            <a:pPr lvl="1">
              <a:buFont typeface="Arial" charset="0"/>
              <a:buChar char="•"/>
            </a:pPr>
            <a:r>
              <a:rPr lang="en-US" sz="2000" dirty="0" smtClean="0"/>
              <a:t>Think “sound bites”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/>
              <a:t>Challenge conventional wisdom.  Surprise people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/>
              <a:t>Provide context and comparisons</a:t>
            </a:r>
            <a:endParaRPr lang="en-US" sz="2000" dirty="0"/>
          </a:p>
          <a:p>
            <a:pPr lvl="1">
              <a:buFont typeface="Arial" charset="0"/>
              <a:buChar char="•"/>
            </a:pPr>
            <a:endParaRPr lang="en-US" sz="2000" dirty="0" smtClean="0"/>
          </a:p>
          <a:p>
            <a:pPr lvl="1">
              <a:buFont typeface="Arial" charset="0"/>
              <a:buChar char="•"/>
            </a:pPr>
            <a:r>
              <a:rPr lang="en-US" sz="1800" dirty="0" smtClean="0">
                <a:solidFill>
                  <a:srgbClr val="990000"/>
                </a:solidFill>
              </a:rPr>
              <a:t>Career office </a:t>
            </a:r>
            <a:r>
              <a:rPr lang="en-US" sz="1800" dirty="0" smtClean="0">
                <a:solidFill>
                  <a:srgbClr val="990000"/>
                </a:solidFill>
                <a:hlinkClick r:id="rId3"/>
              </a:rPr>
              <a:t>website</a:t>
            </a:r>
            <a:r>
              <a:rPr lang="en-US" sz="1800" dirty="0" smtClean="0">
                <a:solidFill>
                  <a:srgbClr val="990000"/>
                </a:solidFill>
              </a:rPr>
              <a:t>: annual report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>
                <a:solidFill>
                  <a:srgbClr val="990000"/>
                </a:solidFill>
              </a:rPr>
              <a:t>Faculty: </a:t>
            </a:r>
            <a:r>
              <a:rPr lang="en-US" sz="1800" dirty="0" smtClean="0">
                <a:solidFill>
                  <a:srgbClr val="990000"/>
                </a:solidFill>
                <a:hlinkClick r:id="rId4"/>
              </a:rPr>
              <a:t>outcomes by major </a:t>
            </a:r>
            <a:endParaRPr lang="en-US" sz="1800" dirty="0" smtClean="0">
              <a:solidFill>
                <a:srgbClr val="990000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sz="1800" dirty="0" smtClean="0">
                <a:solidFill>
                  <a:srgbClr val="990000"/>
                </a:solidFill>
              </a:rPr>
              <a:t>Admissions materials / </a:t>
            </a:r>
            <a:r>
              <a:rPr lang="en-US" sz="1800" dirty="0" smtClean="0">
                <a:solidFill>
                  <a:srgbClr val="990000"/>
                </a:solidFill>
                <a:hlinkClick r:id="rId5"/>
              </a:rPr>
              <a:t>website</a:t>
            </a:r>
            <a:endParaRPr lang="en-US" sz="1800" dirty="0" smtClean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b="0" dirty="0" smtClean="0"/>
              <a:t>Timing</a:t>
            </a:r>
          </a:p>
          <a:p>
            <a:pPr marL="1371578" lvl="1" indent="-457200">
              <a:buFont typeface="Arial" charset="0"/>
              <a:buChar char="•"/>
            </a:pPr>
            <a:r>
              <a:rPr lang="en-US" dirty="0" smtClean="0"/>
              <a:t>R</a:t>
            </a:r>
            <a:r>
              <a:rPr lang="en-US" b="0" dirty="0" smtClean="0"/>
              <a:t>olling process</a:t>
            </a:r>
          </a:p>
          <a:p>
            <a:pPr marL="1371578" lvl="1" indent="-457200">
              <a:buFont typeface="Arial" charset="0"/>
              <a:buChar char="•"/>
            </a:pPr>
            <a:r>
              <a:rPr lang="en-US" dirty="0"/>
              <a:t>Varies by program</a:t>
            </a:r>
          </a:p>
          <a:p>
            <a:pPr marL="1371578" lvl="1" indent="-457200">
              <a:buFont typeface="Arial" charset="0"/>
              <a:buChar char="•"/>
            </a:pPr>
            <a:r>
              <a:rPr lang="en-US" dirty="0" smtClean="0"/>
              <a:t>Student sensitivities</a:t>
            </a:r>
            <a:endParaRPr lang="en-US" b="0" dirty="0" smtClean="0"/>
          </a:p>
          <a:p>
            <a:pPr marL="457200" indent="-457200">
              <a:buFont typeface="Arial" charset="0"/>
              <a:buChar char="•"/>
            </a:pPr>
            <a:r>
              <a:rPr lang="en-US" b="0" dirty="0" smtClean="0"/>
              <a:t>Post-graduation follow-up</a:t>
            </a:r>
          </a:p>
          <a:p>
            <a:pPr marL="457200" indent="-457200">
              <a:buFont typeface="Arial" charset="0"/>
              <a:buChar char="•"/>
            </a:pPr>
            <a:r>
              <a:rPr lang="en-US" b="0" dirty="0" smtClean="0"/>
              <a:t>Team buy-in and motivation to track, to analyze</a:t>
            </a:r>
          </a:p>
          <a:p>
            <a:pPr marL="457200" indent="-457200">
              <a:buFont typeface="Arial" charset="0"/>
              <a:buChar char="•"/>
            </a:pPr>
            <a:r>
              <a:rPr lang="en-US" b="0" dirty="0" smtClean="0"/>
              <a:t>New technologies are nascent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8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&amp; Career Development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78332" y="3913632"/>
            <a:ext cx="8330185" cy="365760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40000"/>
                    <a:lumOff val="60000"/>
                  </a:schemeClr>
                </a:solidFill>
                <a:effectLst/>
                <a:latin typeface="Arial" charset="0"/>
              </a:rPr>
              <a:t>Fundraising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333" y="4480560"/>
            <a:ext cx="8330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43000" algn="l"/>
                <a:tab pos="2159000" algn="l"/>
                <a:tab pos="3192463" algn="l"/>
                <a:tab pos="4225925" algn="l"/>
                <a:tab pos="5241925" algn="l"/>
                <a:tab pos="6276975" algn="l"/>
                <a:tab pos="7310438" algn="l"/>
              </a:tabLst>
            </a:pPr>
            <a:r>
              <a:rPr lang="en-US" sz="1800" dirty="0" smtClean="0"/>
              <a:t>AY2010	2011	2012	2013	2014	2015	2016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932688" y="3547872"/>
            <a:ext cx="7775827" cy="36576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40000"/>
                    <a:lumOff val="60000"/>
                  </a:schemeClr>
                </a:solidFill>
                <a:effectLst/>
                <a:latin typeface="Arial" charset="0"/>
              </a:rPr>
              <a:t>Office of Personal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40000"/>
                    <a:lumOff val="60000"/>
                  </a:schemeClr>
                </a:solidFill>
                <a:effectLst/>
                <a:latin typeface="Arial" charset="0"/>
              </a:rPr>
              <a:t>&amp; Career Development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572768" y="3182112"/>
            <a:ext cx="7135748" cy="36576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40000"/>
                    <a:lumOff val="60000"/>
                  </a:schemeClr>
                </a:solidFill>
                <a:effectLst/>
                <a:latin typeface="Arial" charset="0"/>
              </a:rPr>
              <a:t>Mentoring Resource Center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40000"/>
                  <a:lumOff val="6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72767" y="2816352"/>
            <a:ext cx="7135748" cy="365760"/>
          </a:xfrm>
          <a:prstGeom prst="rect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 charset="0"/>
              </a:rPr>
              <a:t>Center for Innovation, Creativity &amp; Entrepreneurship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40000"/>
                  <a:lumOff val="6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50592" y="2450592"/>
            <a:ext cx="6257923" cy="36576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 charset="0"/>
              </a:rPr>
              <a:t>Leadership Development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40000"/>
                  <a:lumOff val="6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50592" y="2084832"/>
            <a:ext cx="6257923" cy="36576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 charset="0"/>
              </a:rPr>
              <a:t>College to Career Courses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40000"/>
                  <a:lumOff val="6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584448" y="1719072"/>
            <a:ext cx="5124066" cy="36576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 charset="0"/>
              </a:rPr>
              <a:t>Alumni Personal &amp; Career Development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40000"/>
                  <a:lumOff val="6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541264" y="1353312"/>
            <a:ext cx="3167250" cy="365760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 charset="0"/>
              </a:rPr>
              <a:t>University-wide Innovation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40000"/>
                  <a:lumOff val="60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29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nimBg="1"/>
      <p:bldP spid="8" grpId="0" uiExpand="1" build="p" bldLvl="2" animBg="1"/>
      <p:bldP spid="11" grpId="0" uiExpand="1" build="p" bldLvl="2" animBg="1"/>
      <p:bldP spid="12" grpId="0" uiExpand="1" build="p" bldLvl="2" animBg="1"/>
      <p:bldP spid="13" grpId="0" uiExpand="1" build="p" bldLvl="2" animBg="1"/>
      <p:bldP spid="14" grpId="0" uiExpand="1" build="p" bldLvl="2" animBg="1"/>
      <p:bldP spid="15" grpId="0" uiExpand="1" build="p" bldLvl="2" animBg="1"/>
      <p:bldP spid="16" grpId="0" uiExpand="1" build="p" bldLvl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BREAK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Operational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</a:p>
          <a:p>
            <a:pPr marL="457200" indent="-457200">
              <a:buFont typeface="Arial" charset="0"/>
              <a:buChar char="•"/>
            </a:pPr>
            <a:r>
              <a:rPr lang="en-US" b="0" dirty="0" smtClean="0"/>
              <a:t>Students &amp; Student Segments</a:t>
            </a:r>
            <a:br>
              <a:rPr lang="en-US" b="0" dirty="0" smtClean="0"/>
            </a:br>
            <a:endParaRPr lang="en-US" b="0" dirty="0"/>
          </a:p>
          <a:p>
            <a:pPr marL="457200" indent="-457200">
              <a:buFont typeface="Arial" charset="0"/>
              <a:buChar char="•"/>
            </a:pPr>
            <a:r>
              <a:rPr lang="en-US" b="0" dirty="0"/>
              <a:t>Faculty &amp;</a:t>
            </a:r>
            <a:r>
              <a:rPr lang="en-US" b="0" dirty="0" smtClean="0"/>
              <a:t> </a:t>
            </a:r>
            <a:r>
              <a:rPr lang="en-US" b="0" dirty="0"/>
              <a:t>Academic </a:t>
            </a:r>
            <a:r>
              <a:rPr lang="en-US" b="0" dirty="0" smtClean="0"/>
              <a:t>Departments</a:t>
            </a:r>
            <a:br>
              <a:rPr lang="en-US" b="0" dirty="0" smtClean="0"/>
            </a:br>
            <a:endParaRPr lang="en-US" b="0" dirty="0"/>
          </a:p>
          <a:p>
            <a:pPr marL="457200" indent="-457200">
              <a:buFont typeface="Arial" charset="0"/>
              <a:buChar char="•"/>
            </a:pPr>
            <a:r>
              <a:rPr lang="en-US" b="0" dirty="0" smtClean="0"/>
              <a:t>Recruiters &amp; Employers</a:t>
            </a:r>
            <a:endParaRPr lang="en-US" b="0" dirty="0"/>
          </a:p>
          <a:p>
            <a:pPr marL="457200" indent="-457200">
              <a:buFont typeface="Arial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7256" y="1200150"/>
            <a:ext cx="3666744" cy="3429000"/>
          </a:xfrm>
        </p:spPr>
        <p:txBody>
          <a:bodyPr/>
          <a:lstStyle/>
          <a:p>
            <a:r>
              <a:rPr lang="en-US" dirty="0" smtClean="0"/>
              <a:t>Metrics</a:t>
            </a:r>
          </a:p>
          <a:p>
            <a:pPr marL="457200" indent="-457200">
              <a:buFont typeface="Arial" charset="0"/>
              <a:buChar char="•"/>
            </a:pPr>
            <a:r>
              <a:rPr lang="en-US" b="0" dirty="0" smtClean="0"/>
              <a:t>Engagement</a:t>
            </a:r>
          </a:p>
          <a:p>
            <a:pPr marL="457200" indent="-457200">
              <a:buFont typeface="Arial" charset="0"/>
              <a:buChar char="•"/>
            </a:pPr>
            <a:endParaRPr lang="en-US" b="0" dirty="0" smtClean="0"/>
          </a:p>
          <a:p>
            <a:pPr marL="457200" indent="-457200">
              <a:buFont typeface="Arial" charset="0"/>
              <a:buChar char="•"/>
            </a:pPr>
            <a:r>
              <a:rPr lang="en-US" b="0" dirty="0" smtClean="0"/>
              <a:t>Satisfaction</a:t>
            </a:r>
            <a:br>
              <a:rPr lang="en-US" b="0" dirty="0" smtClean="0"/>
            </a:br>
            <a:endParaRPr lang="en-US" b="0" dirty="0" smtClean="0"/>
          </a:p>
          <a:p>
            <a:pPr marL="457200" indent="-457200">
              <a:buFont typeface="Arial" charset="0"/>
              <a:buChar char="•"/>
            </a:pPr>
            <a:r>
              <a:rPr lang="en-US" b="0" dirty="0" smtClean="0"/>
              <a:t>Feedback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 bwMode="auto">
          <a:xfrm>
            <a:off x="4386834" y="1200150"/>
            <a:ext cx="969264" cy="34290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2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O.E. &gt; Students &amp; Student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22960"/>
            <a:ext cx="8610600" cy="3806190"/>
          </a:xfrm>
        </p:spPr>
        <p:txBody>
          <a:bodyPr/>
          <a:lstStyle/>
          <a:p>
            <a:r>
              <a:rPr lang="en-US" sz="1800" dirty="0" smtClean="0"/>
              <a:t>Engagement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1800" b="0" dirty="0" err="1" smtClean="0"/>
              <a:t>Appts</a:t>
            </a:r>
            <a:r>
              <a:rPr lang="en-US" sz="1800" b="0" dirty="0" smtClean="0"/>
              <a:t>, courses, workshops, career fairs, treks, info sessions</a:t>
            </a:r>
            <a:r>
              <a:rPr lang="is-IS" sz="1800" b="0" dirty="0" smtClean="0"/>
              <a:t>…</a:t>
            </a:r>
          </a:p>
          <a:p>
            <a:pPr marL="457200" indent="-457200">
              <a:buFont typeface="Arial" charset="0"/>
              <a:buChar char="•"/>
            </a:pPr>
            <a:r>
              <a:rPr lang="en-US" sz="1800" b="0" dirty="0"/>
              <a:t>Total vs. Unique </a:t>
            </a:r>
            <a:r>
              <a:rPr lang="en-US" sz="1800" b="0" dirty="0" smtClean="0"/>
              <a:t>students</a:t>
            </a:r>
            <a:endParaRPr lang="en-US" sz="1800" b="0" dirty="0"/>
          </a:p>
          <a:p>
            <a:r>
              <a:rPr lang="en-US" sz="1800" dirty="0" smtClean="0"/>
              <a:t>Satisfaction</a:t>
            </a:r>
          </a:p>
          <a:p>
            <a:pPr marL="457200" indent="-457200">
              <a:buFont typeface="Arial" charset="0"/>
              <a:buChar char="•"/>
            </a:pPr>
            <a:r>
              <a:rPr lang="en-US" sz="1800" b="0" dirty="0" smtClean="0"/>
              <a:t>Actual participants (specific not general); not perceptions or non-participants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1800" b="0" dirty="0" smtClean="0"/>
              <a:t>1-5 scale and/or </a:t>
            </a:r>
            <a:r>
              <a:rPr lang="en-US" sz="1800" b="0" dirty="0" smtClean="0">
                <a:hlinkClick r:id="rId3"/>
              </a:rPr>
              <a:t>Net Promoter Score </a:t>
            </a:r>
            <a:r>
              <a:rPr lang="en-US" sz="1800" b="0" dirty="0" smtClean="0"/>
              <a:t>+ 5 Why’s</a:t>
            </a:r>
            <a:endParaRPr lang="en-US" sz="1800" dirty="0"/>
          </a:p>
          <a:p>
            <a:r>
              <a:rPr lang="en-US" sz="1800" dirty="0" smtClean="0"/>
              <a:t>Feedback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800" b="0" dirty="0" smtClean="0"/>
              <a:t>1:1 or Focus Group; not written or online survey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800" b="0" dirty="0" smtClean="0"/>
              <a:t>Learn to ask good questions (Open, not leading; Heart of the matter)</a:t>
            </a:r>
          </a:p>
          <a:p>
            <a:r>
              <a:rPr lang="en-US" sz="1800" dirty="0" smtClean="0"/>
              <a:t>Analysis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0" dirty="0" smtClean="0"/>
              <a:t>Compare period-to-period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0" dirty="0" smtClean="0"/>
              <a:t>Understand differences between student segments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40517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O.E. &gt; Faculty &amp; Academic Departments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22960"/>
            <a:ext cx="8610600" cy="3806190"/>
          </a:xfrm>
        </p:spPr>
        <p:txBody>
          <a:bodyPr/>
          <a:lstStyle/>
          <a:p>
            <a:r>
              <a:rPr lang="en-US" sz="1800" dirty="0" smtClean="0"/>
              <a:t>Engagement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1800" b="0" dirty="0" smtClean="0"/>
              <a:t>Total vs. Unique faculty</a:t>
            </a:r>
          </a:p>
          <a:p>
            <a:pPr marL="457200" indent="-457200">
              <a:buFont typeface="Arial" charset="0"/>
              <a:buChar char="•"/>
            </a:pPr>
            <a:r>
              <a:rPr lang="en-US" sz="1800" b="0" dirty="0" smtClean="0"/>
              <a:t>Career-related programs, in-class, career treks, </a:t>
            </a:r>
            <a:r>
              <a:rPr lang="en-US" sz="1800" b="0" dirty="0" err="1" smtClean="0"/>
              <a:t>adv</a:t>
            </a:r>
            <a:r>
              <a:rPr lang="en-US" sz="1800" b="0" dirty="0" smtClean="0"/>
              <a:t> council, partnership</a:t>
            </a:r>
            <a:r>
              <a:rPr lang="is-IS" sz="1800" b="0" dirty="0" smtClean="0"/>
              <a:t>…</a:t>
            </a:r>
            <a:endParaRPr lang="en-US" sz="1800" b="0" dirty="0"/>
          </a:p>
          <a:p>
            <a:r>
              <a:rPr lang="en-US" sz="1800" dirty="0" smtClean="0"/>
              <a:t>Satisfaction</a:t>
            </a:r>
          </a:p>
          <a:p>
            <a:pPr marL="457200" indent="-457200">
              <a:buFont typeface="Arial" charset="0"/>
              <a:buChar char="•"/>
            </a:pPr>
            <a:r>
              <a:rPr lang="en-US" sz="1800" b="0" dirty="0" smtClean="0"/>
              <a:t>Actual participants (specific not general); not perceptions or non-participants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1800" b="0" dirty="0" smtClean="0"/>
              <a:t>1-5 scale and/or Net Promoter Score</a:t>
            </a:r>
            <a:endParaRPr lang="en-US" sz="1800" dirty="0"/>
          </a:p>
          <a:p>
            <a:r>
              <a:rPr lang="en-US" sz="1800" dirty="0" smtClean="0"/>
              <a:t>Feedback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800" b="0" dirty="0" smtClean="0"/>
              <a:t>1:1 or Focus Group; </a:t>
            </a:r>
            <a:r>
              <a:rPr lang="en-US" sz="1800" b="0" dirty="0"/>
              <a:t>not written or online survey</a:t>
            </a:r>
            <a:endParaRPr lang="en-US" sz="1800" b="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1800" b="0" dirty="0" smtClean="0"/>
              <a:t>Good questions </a:t>
            </a:r>
          </a:p>
          <a:p>
            <a:r>
              <a:rPr lang="en-US" sz="1800" dirty="0" smtClean="0"/>
              <a:t>Analysis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0" dirty="0" smtClean="0"/>
              <a:t>Compare period-to-period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0" dirty="0" smtClean="0"/>
              <a:t>Understand differences between academic departments/divisions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77565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O.E. &gt; </a:t>
            </a:r>
            <a:r>
              <a:rPr lang="en-US" dirty="0" smtClean="0"/>
              <a:t>Recruiters &amp;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22960"/>
            <a:ext cx="8610600" cy="3806190"/>
          </a:xfrm>
        </p:spPr>
        <p:txBody>
          <a:bodyPr/>
          <a:lstStyle/>
          <a:p>
            <a:r>
              <a:rPr lang="en-US" sz="1600" dirty="0" smtClean="0"/>
              <a:t>Engagement</a:t>
            </a:r>
          </a:p>
          <a:p>
            <a:pPr marL="344488" indent="-344488">
              <a:buFont typeface="Arial" charset="0"/>
              <a:buChar char="•"/>
            </a:pPr>
            <a:r>
              <a:rPr lang="en-US" sz="1600" b="0" dirty="0" smtClean="0"/>
              <a:t>Employers &gt; Recruiters &gt; Alumni and/or Parents</a:t>
            </a:r>
          </a:p>
          <a:p>
            <a:pPr marL="344488" indent="-344488">
              <a:buFont typeface="Arial" charset="0"/>
              <a:buChar char="•"/>
            </a:pPr>
            <a:r>
              <a:rPr lang="en-US" sz="1600" b="0" dirty="0" smtClean="0"/>
              <a:t>OCI, Postings, Career Fairs, Info sessions, Treks</a:t>
            </a:r>
            <a:r>
              <a:rPr lang="is-IS" sz="1600" b="0" dirty="0" smtClean="0"/>
              <a:t>…</a:t>
            </a:r>
            <a:endParaRPr lang="en-US" sz="1600" b="0" dirty="0"/>
          </a:p>
          <a:p>
            <a:r>
              <a:rPr lang="en-US" sz="1600" dirty="0" smtClean="0"/>
              <a:t>Satisfaction</a:t>
            </a:r>
          </a:p>
          <a:p>
            <a:pPr marL="344488" indent="-344488">
              <a:buFont typeface="Arial" charset="0"/>
              <a:buChar char="•"/>
            </a:pPr>
            <a:r>
              <a:rPr lang="en-US" sz="1600" b="0" dirty="0" smtClean="0"/>
              <a:t>Evaluate 1) Service experience and 2) Student performance.  Detail for each</a:t>
            </a:r>
          </a:p>
          <a:p>
            <a:pPr marL="344488" indent="-344488">
              <a:buFont typeface="Arial" charset="0"/>
              <a:buChar char="•"/>
            </a:pPr>
            <a:r>
              <a:rPr lang="en-US" sz="1600" b="0" dirty="0" smtClean="0"/>
              <a:t>1-5 scale and/or Net Promoter Score</a:t>
            </a:r>
            <a:endParaRPr lang="en-US" sz="1600" dirty="0"/>
          </a:p>
          <a:p>
            <a:r>
              <a:rPr lang="en-US" sz="1600" dirty="0" smtClean="0"/>
              <a:t>Feedback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b="0" dirty="0" smtClean="0"/>
              <a:t>Speak to the most important/strategic in person/by phone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b="0" dirty="0" smtClean="0"/>
              <a:t>Written feedback is OK for others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b="0" dirty="0" smtClean="0"/>
              <a:t>CEO vs. Head of Recruiting vs. Hiring Manager vs. Recruiting Coordinator</a:t>
            </a:r>
          </a:p>
          <a:p>
            <a:r>
              <a:rPr lang="en-US" sz="1600" dirty="0" smtClean="0"/>
              <a:t>Analysis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b="0" dirty="0" smtClean="0"/>
              <a:t>Compare period-to-period and segment-to-segment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b="0" dirty="0" smtClean="0"/>
              <a:t>Determine opportunities for improvement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4925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Operational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15568"/>
            <a:ext cx="8610600" cy="3513582"/>
          </a:xfrm>
        </p:spPr>
        <p:txBody>
          <a:bodyPr/>
          <a:lstStyle/>
          <a:p>
            <a:pPr marL="525463" lvl="1" indent="-525463">
              <a:buFont typeface="Arial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nternal management metrics vs. external communication metrics</a:t>
            </a:r>
          </a:p>
          <a:p>
            <a:pPr marL="525463" lvl="1" indent="-525463">
              <a:buFont typeface="Arial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ontext </a:t>
            </a:r>
            <a:r>
              <a:rPr lang="en-US" dirty="0"/>
              <a:t>and longitudinal </a:t>
            </a:r>
            <a:r>
              <a:rPr lang="en-US" dirty="0" smtClean="0"/>
              <a:t>trends</a:t>
            </a:r>
            <a:endParaRPr lang="en-US" dirty="0"/>
          </a:p>
          <a:p>
            <a:pPr marL="525463" lvl="1" indent="-525463">
              <a:buFont typeface="Arial" charset="0"/>
              <a:buChar char="•"/>
            </a:pPr>
            <a:r>
              <a:rPr lang="en-US" dirty="0"/>
              <a:t>Stories </a:t>
            </a:r>
            <a:r>
              <a:rPr lang="en-US" dirty="0" smtClean="0"/>
              <a:t>+ Data: Emotion </a:t>
            </a:r>
            <a:r>
              <a:rPr lang="en-US" dirty="0"/>
              <a:t>and </a:t>
            </a:r>
            <a:r>
              <a:rPr lang="en-US" dirty="0" smtClean="0"/>
              <a:t>Reason – Read “Switch</a:t>
            </a:r>
            <a:r>
              <a:rPr lang="en-US" dirty="0"/>
              <a:t>” by Chip and Dan Heath.  We need more than just </a:t>
            </a:r>
            <a:r>
              <a:rPr lang="en-US" dirty="0" smtClean="0"/>
              <a:t>data.</a:t>
            </a:r>
          </a:p>
          <a:p>
            <a:pPr marL="525463" lvl="1" indent="-525463">
              <a:buFont typeface="Arial" charset="0"/>
              <a:buChar char="•"/>
            </a:pPr>
            <a:r>
              <a:rPr lang="en-US" dirty="0" smtClean="0"/>
              <a:t>Identify improvement opportunities – priorities and hot spots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7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3943350"/>
          </a:xfrm>
        </p:spPr>
        <p:txBody>
          <a:bodyPr/>
          <a:lstStyle/>
          <a:p>
            <a:pPr marL="471488" lvl="1" indent="-436563">
              <a:buFont typeface="Arial" charset="0"/>
              <a:buChar char="•"/>
            </a:pPr>
            <a:r>
              <a:rPr lang="en-US" dirty="0" smtClean="0"/>
              <a:t>How to not over-survey</a:t>
            </a:r>
            <a:br>
              <a:rPr lang="en-US" dirty="0" smtClean="0"/>
            </a:br>
            <a:endParaRPr lang="en-US" dirty="0"/>
          </a:p>
          <a:p>
            <a:pPr marL="471488" lvl="1" indent="-436563">
              <a:buFont typeface="Arial" charset="0"/>
              <a:buChar char="•"/>
            </a:pPr>
            <a:r>
              <a:rPr lang="en-US" dirty="0" smtClean="0"/>
              <a:t>Avoid over-reacting to feedback - urgently fix or blindly defend</a:t>
            </a:r>
            <a:br>
              <a:rPr lang="en-US" dirty="0" smtClean="0"/>
            </a:br>
            <a:endParaRPr lang="en-US" dirty="0"/>
          </a:p>
          <a:p>
            <a:pPr marL="471488" lvl="1" indent="-436563">
              <a:buFont typeface="Arial" charset="0"/>
              <a:buChar char="•"/>
            </a:pPr>
            <a:r>
              <a:rPr lang="en-US" dirty="0" smtClean="0"/>
              <a:t>At outset, don’t use metrics as goals or KPI’s</a:t>
            </a:r>
            <a:br>
              <a:rPr lang="en-US" dirty="0" smtClean="0"/>
            </a:br>
            <a:endParaRPr lang="en-US" dirty="0" smtClean="0"/>
          </a:p>
          <a:p>
            <a:pPr marL="471488" lvl="1" indent="-436563">
              <a:buFont typeface="Arial" charset="0"/>
              <a:buChar char="•"/>
            </a:pPr>
            <a:r>
              <a:rPr lang="en-US" dirty="0" smtClean="0"/>
              <a:t>Learn how to conduct focus groups and 1:1’s.</a:t>
            </a:r>
            <a:br>
              <a:rPr lang="en-US" dirty="0" smtClean="0"/>
            </a:br>
            <a:endParaRPr lang="en-US" dirty="0" smtClean="0"/>
          </a:p>
          <a:p>
            <a:pPr marL="471488" lvl="1" indent="-436563">
              <a:buFont typeface="Arial" charset="0"/>
              <a:buChar char="•"/>
            </a:pPr>
            <a:r>
              <a:rPr lang="en-US" dirty="0" smtClean="0"/>
              <a:t>Who owns this responsibility re: metrics and feedback?</a:t>
            </a:r>
          </a:p>
          <a:p>
            <a:pPr marL="471488" lvl="1" indent="-436563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9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CLOSING THOUGHTS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Measuring the Value, Impact and </a:t>
            </a:r>
            <a:br>
              <a:rPr lang="en-US" dirty="0" smtClean="0"/>
            </a:br>
            <a:r>
              <a:rPr lang="en-US" dirty="0" smtClean="0"/>
              <a:t>Effectiveness of College Career Centers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1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Topics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Why Measure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What to Measure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How to Analyze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How to Communicate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7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QUESTIONS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Transforming the College to Career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&amp; Career Development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78332" y="3998214"/>
            <a:ext cx="8330185" cy="365760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40000"/>
                    <a:lumOff val="60000"/>
                  </a:schemeClr>
                </a:solidFill>
                <a:effectLst/>
                <a:latin typeface="Arial" charset="0"/>
              </a:rPr>
              <a:t>Fundraising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333" y="4480560"/>
            <a:ext cx="8330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43000" algn="l"/>
                <a:tab pos="2159000" algn="l"/>
                <a:tab pos="3192463" algn="l"/>
                <a:tab pos="4225925" algn="l"/>
                <a:tab pos="5241925" algn="l"/>
                <a:tab pos="6276975" algn="l"/>
                <a:tab pos="7310438" algn="l"/>
              </a:tabLst>
            </a:pPr>
            <a:r>
              <a:rPr lang="en-US" sz="1800" dirty="0" smtClean="0"/>
              <a:t>AY2010	2011	2012	2013	2014	2015	2016	2017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932688" y="3632454"/>
            <a:ext cx="7775827" cy="36576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40000"/>
                    <a:lumOff val="60000"/>
                  </a:schemeClr>
                </a:solidFill>
                <a:effectLst/>
                <a:latin typeface="Arial" charset="0"/>
              </a:rPr>
              <a:t>Office of Personal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40000"/>
                    <a:lumOff val="60000"/>
                  </a:schemeClr>
                </a:solidFill>
                <a:effectLst/>
                <a:latin typeface="Arial" charset="0"/>
              </a:rPr>
              <a:t>&amp; Career Development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572768" y="3266694"/>
            <a:ext cx="7135748" cy="36576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40000"/>
                    <a:lumOff val="60000"/>
                  </a:schemeClr>
                </a:solidFill>
                <a:effectLst/>
                <a:latin typeface="Arial" charset="0"/>
              </a:rPr>
              <a:t>Mentoring Resource Center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40000"/>
                  <a:lumOff val="6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72767" y="2900934"/>
            <a:ext cx="7135748" cy="365760"/>
          </a:xfrm>
          <a:prstGeom prst="rect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 charset="0"/>
              </a:rPr>
              <a:t>Center for Innovation, Creativity &amp; Entrepreneurship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40000"/>
                  <a:lumOff val="6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50592" y="2535174"/>
            <a:ext cx="6257923" cy="36576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 charset="0"/>
              </a:rPr>
              <a:t>College to Career Courses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40000"/>
                  <a:lumOff val="6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584448" y="2169414"/>
            <a:ext cx="5124066" cy="36576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 charset="0"/>
              </a:rPr>
              <a:t>Alumni Personal &amp; Career Development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40000"/>
                  <a:lumOff val="6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541264" y="1803654"/>
            <a:ext cx="3167250" cy="365760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 charset="0"/>
              </a:rPr>
              <a:t>University-wide Innovation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40000"/>
                  <a:lumOff val="6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278624" y="789813"/>
            <a:ext cx="1429890" cy="667512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 charset="0"/>
              </a:rPr>
              <a:t>Leadership &amp; Character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40000"/>
                  <a:lumOff val="6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986016" y="1437894"/>
            <a:ext cx="1722498" cy="36576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 charset="0"/>
              </a:rPr>
              <a:t>Wake West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40000"/>
                  <a:lumOff val="60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9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uiExpand="1" build="p" bldLvl="2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Transformation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05851" y="1813628"/>
            <a:ext cx="2049642" cy="2049642"/>
          </a:xfrm>
          <a:custGeom>
            <a:avLst/>
            <a:gdLst>
              <a:gd name="connsiteX0" fmla="*/ 0 w 2049642"/>
              <a:gd name="connsiteY0" fmla="*/ 1024821 h 2049642"/>
              <a:gd name="connsiteX1" fmla="*/ 1024821 w 2049642"/>
              <a:gd name="connsiteY1" fmla="*/ 0 h 2049642"/>
              <a:gd name="connsiteX2" fmla="*/ 2049642 w 2049642"/>
              <a:gd name="connsiteY2" fmla="*/ 1024821 h 2049642"/>
              <a:gd name="connsiteX3" fmla="*/ 1024821 w 2049642"/>
              <a:gd name="connsiteY3" fmla="*/ 2049642 h 2049642"/>
              <a:gd name="connsiteX4" fmla="*/ 0 w 2049642"/>
              <a:gd name="connsiteY4" fmla="*/ 1024821 h 204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9642" h="2049642">
                <a:moveTo>
                  <a:pt x="0" y="1024821"/>
                </a:moveTo>
                <a:cubicBezTo>
                  <a:pt x="0" y="458828"/>
                  <a:pt x="458828" y="0"/>
                  <a:pt x="1024821" y="0"/>
                </a:cubicBezTo>
                <a:cubicBezTo>
                  <a:pt x="1590814" y="0"/>
                  <a:pt x="2049642" y="458828"/>
                  <a:pt x="2049642" y="1024821"/>
                </a:cubicBezTo>
                <a:cubicBezTo>
                  <a:pt x="2049642" y="1590814"/>
                  <a:pt x="1590814" y="2049642"/>
                  <a:pt x="1024821" y="2049642"/>
                </a:cubicBezTo>
                <a:cubicBezTo>
                  <a:pt x="458828" y="2049642"/>
                  <a:pt x="0" y="1590814"/>
                  <a:pt x="0" y="102482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accent6"/>
              </a:gs>
              <a:gs pos="100000">
                <a:schemeClr val="accent1">
                  <a:alpha val="5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12962" tIns="320483" rIns="412962" bIns="32048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bg1">
                    <a:lumMod val="90000"/>
                  </a:schemeClr>
                </a:solidFill>
              </a:rPr>
              <a:t>Engaging &amp; Motivating Students</a:t>
            </a:r>
            <a:endParaRPr lang="en-US" sz="1600" kern="12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945564" y="1813628"/>
            <a:ext cx="2049642" cy="2049642"/>
          </a:xfrm>
          <a:custGeom>
            <a:avLst/>
            <a:gdLst>
              <a:gd name="connsiteX0" fmla="*/ 0 w 2049642"/>
              <a:gd name="connsiteY0" fmla="*/ 1024821 h 2049642"/>
              <a:gd name="connsiteX1" fmla="*/ 1024821 w 2049642"/>
              <a:gd name="connsiteY1" fmla="*/ 0 h 2049642"/>
              <a:gd name="connsiteX2" fmla="*/ 2049642 w 2049642"/>
              <a:gd name="connsiteY2" fmla="*/ 1024821 h 2049642"/>
              <a:gd name="connsiteX3" fmla="*/ 1024821 w 2049642"/>
              <a:gd name="connsiteY3" fmla="*/ 2049642 h 2049642"/>
              <a:gd name="connsiteX4" fmla="*/ 0 w 2049642"/>
              <a:gd name="connsiteY4" fmla="*/ 1024821 h 204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9642" h="2049642">
                <a:moveTo>
                  <a:pt x="0" y="1024821"/>
                </a:moveTo>
                <a:cubicBezTo>
                  <a:pt x="0" y="458828"/>
                  <a:pt x="458828" y="0"/>
                  <a:pt x="1024821" y="0"/>
                </a:cubicBezTo>
                <a:cubicBezTo>
                  <a:pt x="1590814" y="0"/>
                  <a:pt x="2049642" y="458828"/>
                  <a:pt x="2049642" y="1024821"/>
                </a:cubicBezTo>
                <a:cubicBezTo>
                  <a:pt x="2049642" y="1590814"/>
                  <a:pt x="1590814" y="2049642"/>
                  <a:pt x="1024821" y="2049642"/>
                </a:cubicBezTo>
                <a:cubicBezTo>
                  <a:pt x="458828" y="2049642"/>
                  <a:pt x="0" y="1590814"/>
                  <a:pt x="0" y="102482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accent5"/>
              </a:gs>
              <a:gs pos="100000">
                <a:schemeClr val="accent1">
                  <a:alpha val="5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12962" tIns="320483" rIns="412962" bIns="32048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bg1">
                    <a:lumMod val="90000"/>
                  </a:schemeClr>
                </a:solidFill>
              </a:rPr>
              <a:t>Staffing &amp; Budget</a:t>
            </a:r>
            <a:endParaRPr lang="en-US" sz="1600" kern="12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585278" y="1813628"/>
            <a:ext cx="2049642" cy="2049642"/>
          </a:xfrm>
          <a:custGeom>
            <a:avLst/>
            <a:gdLst>
              <a:gd name="connsiteX0" fmla="*/ 0 w 2049642"/>
              <a:gd name="connsiteY0" fmla="*/ 1024821 h 2049642"/>
              <a:gd name="connsiteX1" fmla="*/ 1024821 w 2049642"/>
              <a:gd name="connsiteY1" fmla="*/ 0 h 2049642"/>
              <a:gd name="connsiteX2" fmla="*/ 2049642 w 2049642"/>
              <a:gd name="connsiteY2" fmla="*/ 1024821 h 2049642"/>
              <a:gd name="connsiteX3" fmla="*/ 1024821 w 2049642"/>
              <a:gd name="connsiteY3" fmla="*/ 2049642 h 2049642"/>
              <a:gd name="connsiteX4" fmla="*/ 0 w 2049642"/>
              <a:gd name="connsiteY4" fmla="*/ 1024821 h 204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9642" h="2049642">
                <a:moveTo>
                  <a:pt x="0" y="1024821"/>
                </a:moveTo>
                <a:cubicBezTo>
                  <a:pt x="0" y="458828"/>
                  <a:pt x="458828" y="0"/>
                  <a:pt x="1024821" y="0"/>
                </a:cubicBezTo>
                <a:cubicBezTo>
                  <a:pt x="1590814" y="0"/>
                  <a:pt x="2049642" y="458828"/>
                  <a:pt x="2049642" y="1024821"/>
                </a:cubicBezTo>
                <a:cubicBezTo>
                  <a:pt x="2049642" y="1590814"/>
                  <a:pt x="1590814" y="2049642"/>
                  <a:pt x="1024821" y="2049642"/>
                </a:cubicBezTo>
                <a:cubicBezTo>
                  <a:pt x="458828" y="2049642"/>
                  <a:pt x="0" y="1590814"/>
                  <a:pt x="0" y="102482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accent4"/>
              </a:gs>
              <a:gs pos="100000">
                <a:schemeClr val="accent1">
                  <a:alpha val="5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12962" tIns="320483" rIns="412962" bIns="32048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bg1">
                    <a:lumMod val="90000"/>
                  </a:schemeClr>
                </a:solidFill>
              </a:rPr>
              <a:t>Executive Leadership Support	</a:t>
            </a:r>
            <a:endParaRPr lang="en-US" sz="1600" kern="12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224992" y="1813628"/>
            <a:ext cx="2049642" cy="2049642"/>
          </a:xfrm>
          <a:custGeom>
            <a:avLst/>
            <a:gdLst>
              <a:gd name="connsiteX0" fmla="*/ 0 w 2049642"/>
              <a:gd name="connsiteY0" fmla="*/ 1024821 h 2049642"/>
              <a:gd name="connsiteX1" fmla="*/ 1024821 w 2049642"/>
              <a:gd name="connsiteY1" fmla="*/ 0 h 2049642"/>
              <a:gd name="connsiteX2" fmla="*/ 2049642 w 2049642"/>
              <a:gd name="connsiteY2" fmla="*/ 1024821 h 2049642"/>
              <a:gd name="connsiteX3" fmla="*/ 1024821 w 2049642"/>
              <a:gd name="connsiteY3" fmla="*/ 2049642 h 2049642"/>
              <a:gd name="connsiteX4" fmla="*/ 0 w 2049642"/>
              <a:gd name="connsiteY4" fmla="*/ 1024821 h 204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9642" h="2049642">
                <a:moveTo>
                  <a:pt x="0" y="1024821"/>
                </a:moveTo>
                <a:cubicBezTo>
                  <a:pt x="0" y="458828"/>
                  <a:pt x="458828" y="0"/>
                  <a:pt x="1024821" y="0"/>
                </a:cubicBezTo>
                <a:cubicBezTo>
                  <a:pt x="1590814" y="0"/>
                  <a:pt x="2049642" y="458828"/>
                  <a:pt x="2049642" y="1024821"/>
                </a:cubicBezTo>
                <a:cubicBezTo>
                  <a:pt x="2049642" y="1590814"/>
                  <a:pt x="1590814" y="2049642"/>
                  <a:pt x="1024821" y="2049642"/>
                </a:cubicBezTo>
                <a:cubicBezTo>
                  <a:pt x="458828" y="2049642"/>
                  <a:pt x="0" y="1590814"/>
                  <a:pt x="0" y="102482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accent3"/>
              </a:gs>
              <a:gs pos="100000">
                <a:schemeClr val="accent1">
                  <a:alpha val="5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12962" tIns="320483" rIns="412962" bIns="32048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bg1">
                    <a:lumMod val="90000"/>
                  </a:schemeClr>
                </a:solidFill>
              </a:rPr>
              <a:t>Technology</a:t>
            </a:r>
            <a:endParaRPr lang="en-US" sz="1600" kern="12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864706" y="1813628"/>
            <a:ext cx="2049642" cy="2049642"/>
          </a:xfrm>
          <a:custGeom>
            <a:avLst/>
            <a:gdLst>
              <a:gd name="connsiteX0" fmla="*/ 0 w 2049642"/>
              <a:gd name="connsiteY0" fmla="*/ 1024821 h 2049642"/>
              <a:gd name="connsiteX1" fmla="*/ 1024821 w 2049642"/>
              <a:gd name="connsiteY1" fmla="*/ 0 h 2049642"/>
              <a:gd name="connsiteX2" fmla="*/ 2049642 w 2049642"/>
              <a:gd name="connsiteY2" fmla="*/ 1024821 h 2049642"/>
              <a:gd name="connsiteX3" fmla="*/ 1024821 w 2049642"/>
              <a:gd name="connsiteY3" fmla="*/ 2049642 h 2049642"/>
              <a:gd name="connsiteX4" fmla="*/ 0 w 2049642"/>
              <a:gd name="connsiteY4" fmla="*/ 1024821 h 204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9642" h="2049642">
                <a:moveTo>
                  <a:pt x="0" y="1024821"/>
                </a:moveTo>
                <a:cubicBezTo>
                  <a:pt x="0" y="458828"/>
                  <a:pt x="458828" y="0"/>
                  <a:pt x="1024821" y="0"/>
                </a:cubicBezTo>
                <a:cubicBezTo>
                  <a:pt x="1590814" y="0"/>
                  <a:pt x="2049642" y="458828"/>
                  <a:pt x="2049642" y="1024821"/>
                </a:cubicBezTo>
                <a:cubicBezTo>
                  <a:pt x="2049642" y="1590814"/>
                  <a:pt x="1590814" y="2049642"/>
                  <a:pt x="1024821" y="2049642"/>
                </a:cubicBezTo>
                <a:cubicBezTo>
                  <a:pt x="458828" y="2049642"/>
                  <a:pt x="0" y="1590814"/>
                  <a:pt x="0" y="102482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accent2"/>
              </a:gs>
              <a:gs pos="100000">
                <a:schemeClr val="accent1">
                  <a:alpha val="5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12962" tIns="320483" rIns="412962" bIns="32048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bg1">
                    <a:lumMod val="90000"/>
                  </a:schemeClr>
                </a:solidFill>
              </a:rPr>
              <a:t>Measuring Effectiveness &amp; Impact</a:t>
            </a:r>
            <a:endParaRPr lang="en-US" sz="1600" kern="1200" dirty="0">
              <a:solidFill>
                <a:schemeClr val="bg1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0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Success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98851" y="923059"/>
          <a:ext cx="6470073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54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THANK YOU!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Twitter: @</a:t>
            </a:r>
            <a:r>
              <a:rPr lang="en-US" dirty="0" err="1" smtClean="0"/>
              <a:t>Chanfucious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0"/>
            <a:ext cx="6172200" cy="685800"/>
          </a:xfrm>
        </p:spPr>
        <p:txBody>
          <a:bodyPr/>
          <a:lstStyle/>
          <a:p>
            <a:r>
              <a:rPr lang="en-US" dirty="0" smtClean="0"/>
              <a:t>OPCD Leadership Team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975393"/>
              </p:ext>
            </p:extLst>
          </p:nvPr>
        </p:nvGraphicFramePr>
        <p:xfrm>
          <a:off x="96116" y="1066800"/>
          <a:ext cx="8894618" cy="4232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66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647" y="0"/>
            <a:ext cx="4914900" cy="685800"/>
          </a:xfrm>
        </p:spPr>
        <p:txBody>
          <a:bodyPr/>
          <a:lstStyle/>
          <a:p>
            <a:r>
              <a:rPr lang="en-US" dirty="0" smtClean="0">
                <a:cs typeface="AvenirNext LT Pro Regular"/>
              </a:rPr>
              <a:t>Wake Forest OPCD</a:t>
            </a:r>
            <a:endParaRPr lang="en-US" dirty="0">
              <a:cs typeface="AvenirNext LT Pro Regula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2552" y="913130"/>
            <a:ext cx="7662672" cy="2844799"/>
          </a:xfrm>
        </p:spPr>
        <p:txBody>
          <a:bodyPr/>
          <a:lstStyle/>
          <a:p>
            <a:pPr>
              <a:buNone/>
            </a:pPr>
            <a:r>
              <a:rPr lang="en-US" sz="1800" dirty="0"/>
              <a:t>VISION</a:t>
            </a:r>
          </a:p>
          <a:p>
            <a:pPr>
              <a:tabLst>
                <a:tab pos="171450" algn="l"/>
              </a:tabLst>
            </a:pPr>
            <a:r>
              <a:rPr lang="en-US" sz="1800" i="1" dirty="0"/>
              <a:t>	</a:t>
            </a:r>
            <a:r>
              <a:rPr lang="en-US" sz="1800" i="1" dirty="0">
                <a:solidFill>
                  <a:srgbClr val="990000"/>
                </a:solidFill>
              </a:rPr>
              <a:t>Transform the College To Career Experience for every student.</a:t>
            </a:r>
            <a:r>
              <a:rPr lang="en-US" sz="1800" i="1" dirty="0"/>
              <a:t/>
            </a:r>
            <a:br>
              <a:rPr lang="en-US" sz="1800" i="1" dirty="0"/>
            </a:br>
            <a:endParaRPr lang="en-US" sz="1800" i="1" dirty="0"/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MISSION</a:t>
            </a:r>
          </a:p>
          <a:p>
            <a:pPr>
              <a:tabLst>
                <a:tab pos="171450" algn="l"/>
              </a:tabLst>
            </a:pPr>
            <a:r>
              <a:rPr lang="en-US" sz="1800" i="1" dirty="0">
                <a:solidFill>
                  <a:srgbClr val="990000"/>
                </a:solidFill>
              </a:rPr>
              <a:t>	Empower every Wake Forest student to flourish in work and life.</a:t>
            </a:r>
          </a:p>
          <a:p>
            <a:endParaRPr lang="en-US" sz="1800" dirty="0"/>
          </a:p>
          <a:p>
            <a:endParaRPr lang="en-US" sz="1800" dirty="0"/>
          </a:p>
          <a:p>
            <a:pPr>
              <a:buNone/>
            </a:pPr>
            <a:r>
              <a:rPr lang="en-US" sz="1800" dirty="0" smtClean="0"/>
              <a:t>CORE ROLES</a:t>
            </a:r>
            <a:endParaRPr lang="en-US" sz="1800" dirty="0"/>
          </a:p>
          <a:p>
            <a:pPr>
              <a:tabLst>
                <a:tab pos="171450" algn="l"/>
              </a:tabLst>
            </a:pPr>
            <a:r>
              <a:rPr lang="en-US" sz="1800" i="1" dirty="0">
                <a:solidFill>
                  <a:srgbClr val="990000"/>
                </a:solidFill>
              </a:rPr>
              <a:t>	Educate </a:t>
            </a:r>
            <a:r>
              <a:rPr lang="en-US" sz="1800" i="1" dirty="0" err="1">
                <a:solidFill>
                  <a:srgbClr val="99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800" i="1" dirty="0">
                <a:solidFill>
                  <a:srgbClr val="990000"/>
                </a:solidFill>
              </a:rPr>
              <a:t> Connect </a:t>
            </a:r>
            <a:r>
              <a:rPr lang="en-US" sz="1800" i="1" dirty="0" err="1">
                <a:solidFill>
                  <a:srgbClr val="99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800" i="1" dirty="0">
                <a:solidFill>
                  <a:srgbClr val="990000"/>
                </a:solidFill>
              </a:rPr>
              <a:t> Collaborate </a:t>
            </a:r>
            <a:r>
              <a:rPr lang="en-US" sz="1800" i="1" dirty="0" err="1">
                <a:solidFill>
                  <a:srgbClr val="99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800" i="1" dirty="0">
                <a:solidFill>
                  <a:srgbClr val="990000"/>
                </a:solidFill>
              </a:rPr>
              <a:t> Communicate </a:t>
            </a:r>
            <a:r>
              <a:rPr lang="en-US" sz="1800" i="1" dirty="0" err="1">
                <a:solidFill>
                  <a:srgbClr val="99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800" i="1" dirty="0">
                <a:solidFill>
                  <a:srgbClr val="990000"/>
                </a:solidFill>
              </a:rPr>
              <a:t> Innovate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7965" y="4425696"/>
            <a:ext cx="69718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hlinkClick r:id="rId3"/>
              </a:rPr>
              <a:t>Office of Personal &amp; Career Development Rethinking Success Conference Website</a:t>
            </a:r>
            <a:endParaRPr lang="en-US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24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Outcomes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451443"/>
              </p:ext>
            </p:extLst>
          </p:nvPr>
        </p:nvGraphicFramePr>
        <p:xfrm>
          <a:off x="238125" y="973909"/>
          <a:ext cx="8610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6467" y="4681835"/>
            <a:ext cx="433484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s-IS" sz="2400" b="1" dirty="0" smtClean="0"/>
              <a:t>… and </a:t>
            </a:r>
            <a:r>
              <a:rPr lang="en-US" sz="2400" b="1" dirty="0" smtClean="0"/>
              <a:t>Employability for Life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3647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5378E2-562A-714B-8699-44847082B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C5378E2-562A-714B-8699-44847082BB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C6595B-A6F2-7D45-BC59-D19094732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5C6595B-A6F2-7D45-BC59-D190947322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5D0821-1B1C-0144-9B52-DB9E31B6E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75D0821-1B1C-0144-9B52-DB9E31B6E5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13C105-5C4C-3745-8C7E-E979A3A6A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9613C105-5C4C-3745-8C7E-E979A3A6A3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638E31-6DDD-624E-A673-01E7EEA18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46638E31-6DDD-624E-A673-01E7EEA18C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 uiExpand="1" build="p" bldLvl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Transforming the College to career experience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8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Transformation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05851" y="1813628"/>
            <a:ext cx="2049642" cy="2049642"/>
          </a:xfrm>
          <a:custGeom>
            <a:avLst/>
            <a:gdLst>
              <a:gd name="connsiteX0" fmla="*/ 0 w 2049642"/>
              <a:gd name="connsiteY0" fmla="*/ 1024821 h 2049642"/>
              <a:gd name="connsiteX1" fmla="*/ 1024821 w 2049642"/>
              <a:gd name="connsiteY1" fmla="*/ 0 h 2049642"/>
              <a:gd name="connsiteX2" fmla="*/ 2049642 w 2049642"/>
              <a:gd name="connsiteY2" fmla="*/ 1024821 h 2049642"/>
              <a:gd name="connsiteX3" fmla="*/ 1024821 w 2049642"/>
              <a:gd name="connsiteY3" fmla="*/ 2049642 h 2049642"/>
              <a:gd name="connsiteX4" fmla="*/ 0 w 2049642"/>
              <a:gd name="connsiteY4" fmla="*/ 1024821 h 204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9642" h="2049642">
                <a:moveTo>
                  <a:pt x="0" y="1024821"/>
                </a:moveTo>
                <a:cubicBezTo>
                  <a:pt x="0" y="458828"/>
                  <a:pt x="458828" y="0"/>
                  <a:pt x="1024821" y="0"/>
                </a:cubicBezTo>
                <a:cubicBezTo>
                  <a:pt x="1590814" y="0"/>
                  <a:pt x="2049642" y="458828"/>
                  <a:pt x="2049642" y="1024821"/>
                </a:cubicBezTo>
                <a:cubicBezTo>
                  <a:pt x="2049642" y="1590814"/>
                  <a:pt x="1590814" y="2049642"/>
                  <a:pt x="1024821" y="2049642"/>
                </a:cubicBezTo>
                <a:cubicBezTo>
                  <a:pt x="458828" y="2049642"/>
                  <a:pt x="0" y="1590814"/>
                  <a:pt x="0" y="102482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accent6"/>
              </a:gs>
              <a:gs pos="100000">
                <a:schemeClr val="accent1">
                  <a:alpha val="5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12962" tIns="320483" rIns="412962" bIns="32048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bg1">
                    <a:lumMod val="90000"/>
                  </a:schemeClr>
                </a:solidFill>
              </a:rPr>
              <a:t>Engaging &amp; Motivating Students</a:t>
            </a:r>
            <a:endParaRPr lang="en-US" sz="1600" kern="12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945564" y="1813628"/>
            <a:ext cx="2049642" cy="2049642"/>
          </a:xfrm>
          <a:custGeom>
            <a:avLst/>
            <a:gdLst>
              <a:gd name="connsiteX0" fmla="*/ 0 w 2049642"/>
              <a:gd name="connsiteY0" fmla="*/ 1024821 h 2049642"/>
              <a:gd name="connsiteX1" fmla="*/ 1024821 w 2049642"/>
              <a:gd name="connsiteY1" fmla="*/ 0 h 2049642"/>
              <a:gd name="connsiteX2" fmla="*/ 2049642 w 2049642"/>
              <a:gd name="connsiteY2" fmla="*/ 1024821 h 2049642"/>
              <a:gd name="connsiteX3" fmla="*/ 1024821 w 2049642"/>
              <a:gd name="connsiteY3" fmla="*/ 2049642 h 2049642"/>
              <a:gd name="connsiteX4" fmla="*/ 0 w 2049642"/>
              <a:gd name="connsiteY4" fmla="*/ 1024821 h 204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9642" h="2049642">
                <a:moveTo>
                  <a:pt x="0" y="1024821"/>
                </a:moveTo>
                <a:cubicBezTo>
                  <a:pt x="0" y="458828"/>
                  <a:pt x="458828" y="0"/>
                  <a:pt x="1024821" y="0"/>
                </a:cubicBezTo>
                <a:cubicBezTo>
                  <a:pt x="1590814" y="0"/>
                  <a:pt x="2049642" y="458828"/>
                  <a:pt x="2049642" y="1024821"/>
                </a:cubicBezTo>
                <a:cubicBezTo>
                  <a:pt x="2049642" y="1590814"/>
                  <a:pt x="1590814" y="2049642"/>
                  <a:pt x="1024821" y="2049642"/>
                </a:cubicBezTo>
                <a:cubicBezTo>
                  <a:pt x="458828" y="2049642"/>
                  <a:pt x="0" y="1590814"/>
                  <a:pt x="0" y="102482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accent5"/>
              </a:gs>
              <a:gs pos="100000">
                <a:schemeClr val="accent1">
                  <a:alpha val="5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12962" tIns="320483" rIns="412962" bIns="32048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bg1">
                    <a:lumMod val="90000"/>
                  </a:schemeClr>
                </a:solidFill>
              </a:rPr>
              <a:t>Staffing &amp; Budget</a:t>
            </a:r>
            <a:endParaRPr lang="en-US" sz="1600" kern="12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585278" y="1813628"/>
            <a:ext cx="2049642" cy="2049642"/>
          </a:xfrm>
          <a:custGeom>
            <a:avLst/>
            <a:gdLst>
              <a:gd name="connsiteX0" fmla="*/ 0 w 2049642"/>
              <a:gd name="connsiteY0" fmla="*/ 1024821 h 2049642"/>
              <a:gd name="connsiteX1" fmla="*/ 1024821 w 2049642"/>
              <a:gd name="connsiteY1" fmla="*/ 0 h 2049642"/>
              <a:gd name="connsiteX2" fmla="*/ 2049642 w 2049642"/>
              <a:gd name="connsiteY2" fmla="*/ 1024821 h 2049642"/>
              <a:gd name="connsiteX3" fmla="*/ 1024821 w 2049642"/>
              <a:gd name="connsiteY3" fmla="*/ 2049642 h 2049642"/>
              <a:gd name="connsiteX4" fmla="*/ 0 w 2049642"/>
              <a:gd name="connsiteY4" fmla="*/ 1024821 h 204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9642" h="2049642">
                <a:moveTo>
                  <a:pt x="0" y="1024821"/>
                </a:moveTo>
                <a:cubicBezTo>
                  <a:pt x="0" y="458828"/>
                  <a:pt x="458828" y="0"/>
                  <a:pt x="1024821" y="0"/>
                </a:cubicBezTo>
                <a:cubicBezTo>
                  <a:pt x="1590814" y="0"/>
                  <a:pt x="2049642" y="458828"/>
                  <a:pt x="2049642" y="1024821"/>
                </a:cubicBezTo>
                <a:cubicBezTo>
                  <a:pt x="2049642" y="1590814"/>
                  <a:pt x="1590814" y="2049642"/>
                  <a:pt x="1024821" y="2049642"/>
                </a:cubicBezTo>
                <a:cubicBezTo>
                  <a:pt x="458828" y="2049642"/>
                  <a:pt x="0" y="1590814"/>
                  <a:pt x="0" y="102482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accent4"/>
              </a:gs>
              <a:gs pos="100000">
                <a:schemeClr val="accent1">
                  <a:alpha val="5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12962" tIns="320483" rIns="412962" bIns="32048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bg1">
                    <a:lumMod val="90000"/>
                  </a:schemeClr>
                </a:solidFill>
              </a:rPr>
              <a:t>Executive Leadership Support	</a:t>
            </a:r>
            <a:endParaRPr lang="en-US" sz="1600" kern="12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224992" y="1813628"/>
            <a:ext cx="2049642" cy="2049642"/>
          </a:xfrm>
          <a:custGeom>
            <a:avLst/>
            <a:gdLst>
              <a:gd name="connsiteX0" fmla="*/ 0 w 2049642"/>
              <a:gd name="connsiteY0" fmla="*/ 1024821 h 2049642"/>
              <a:gd name="connsiteX1" fmla="*/ 1024821 w 2049642"/>
              <a:gd name="connsiteY1" fmla="*/ 0 h 2049642"/>
              <a:gd name="connsiteX2" fmla="*/ 2049642 w 2049642"/>
              <a:gd name="connsiteY2" fmla="*/ 1024821 h 2049642"/>
              <a:gd name="connsiteX3" fmla="*/ 1024821 w 2049642"/>
              <a:gd name="connsiteY3" fmla="*/ 2049642 h 2049642"/>
              <a:gd name="connsiteX4" fmla="*/ 0 w 2049642"/>
              <a:gd name="connsiteY4" fmla="*/ 1024821 h 204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9642" h="2049642">
                <a:moveTo>
                  <a:pt x="0" y="1024821"/>
                </a:moveTo>
                <a:cubicBezTo>
                  <a:pt x="0" y="458828"/>
                  <a:pt x="458828" y="0"/>
                  <a:pt x="1024821" y="0"/>
                </a:cubicBezTo>
                <a:cubicBezTo>
                  <a:pt x="1590814" y="0"/>
                  <a:pt x="2049642" y="458828"/>
                  <a:pt x="2049642" y="1024821"/>
                </a:cubicBezTo>
                <a:cubicBezTo>
                  <a:pt x="2049642" y="1590814"/>
                  <a:pt x="1590814" y="2049642"/>
                  <a:pt x="1024821" y="2049642"/>
                </a:cubicBezTo>
                <a:cubicBezTo>
                  <a:pt x="458828" y="2049642"/>
                  <a:pt x="0" y="1590814"/>
                  <a:pt x="0" y="102482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accent3"/>
              </a:gs>
              <a:gs pos="100000">
                <a:schemeClr val="accent1">
                  <a:alpha val="5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12962" tIns="320483" rIns="412962" bIns="32048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bg1">
                    <a:lumMod val="90000"/>
                  </a:schemeClr>
                </a:solidFill>
              </a:rPr>
              <a:t>Technology</a:t>
            </a:r>
            <a:endParaRPr lang="en-US" sz="1600" kern="12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864706" y="1813628"/>
            <a:ext cx="2049642" cy="2049642"/>
          </a:xfrm>
          <a:custGeom>
            <a:avLst/>
            <a:gdLst>
              <a:gd name="connsiteX0" fmla="*/ 0 w 2049642"/>
              <a:gd name="connsiteY0" fmla="*/ 1024821 h 2049642"/>
              <a:gd name="connsiteX1" fmla="*/ 1024821 w 2049642"/>
              <a:gd name="connsiteY1" fmla="*/ 0 h 2049642"/>
              <a:gd name="connsiteX2" fmla="*/ 2049642 w 2049642"/>
              <a:gd name="connsiteY2" fmla="*/ 1024821 h 2049642"/>
              <a:gd name="connsiteX3" fmla="*/ 1024821 w 2049642"/>
              <a:gd name="connsiteY3" fmla="*/ 2049642 h 2049642"/>
              <a:gd name="connsiteX4" fmla="*/ 0 w 2049642"/>
              <a:gd name="connsiteY4" fmla="*/ 1024821 h 204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9642" h="2049642">
                <a:moveTo>
                  <a:pt x="0" y="1024821"/>
                </a:moveTo>
                <a:cubicBezTo>
                  <a:pt x="0" y="458828"/>
                  <a:pt x="458828" y="0"/>
                  <a:pt x="1024821" y="0"/>
                </a:cubicBezTo>
                <a:cubicBezTo>
                  <a:pt x="1590814" y="0"/>
                  <a:pt x="2049642" y="458828"/>
                  <a:pt x="2049642" y="1024821"/>
                </a:cubicBezTo>
                <a:cubicBezTo>
                  <a:pt x="2049642" y="1590814"/>
                  <a:pt x="1590814" y="2049642"/>
                  <a:pt x="1024821" y="2049642"/>
                </a:cubicBezTo>
                <a:cubicBezTo>
                  <a:pt x="458828" y="2049642"/>
                  <a:pt x="0" y="1590814"/>
                  <a:pt x="0" y="102482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accent2"/>
              </a:gs>
              <a:gs pos="100000">
                <a:schemeClr val="accent1">
                  <a:alpha val="5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12962" tIns="320483" rIns="412962" bIns="32048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bg1">
                    <a:lumMod val="90000"/>
                  </a:schemeClr>
                </a:solidFill>
              </a:rPr>
              <a:t>Measuring Effectiveness &amp; Impact</a:t>
            </a:r>
            <a:endParaRPr lang="en-US" sz="1600" kern="1200" dirty="0">
              <a:solidFill>
                <a:schemeClr val="bg1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2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Success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615512"/>
              </p:ext>
            </p:extLst>
          </p:nvPr>
        </p:nvGraphicFramePr>
        <p:xfrm>
          <a:off x="1198851" y="923059"/>
          <a:ext cx="6470073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67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4DC9BC-7B62-7E45-BB80-27D85DDEA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664DC9BC-7B62-7E45-BB80-27D85DDEA9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8849A0-2517-6445-B56B-CD12994308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D18849A0-2517-6445-B56B-CD12994308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4CD4FA-D187-FD45-BC0E-16F116CBA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984CD4FA-D187-FD45-BC0E-16F116CBAD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9CBA52-0F97-4A44-93FA-4CEBB9ADA0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EC9CBA52-0F97-4A44-93FA-4CEBB9ADA0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354371-6E8E-7C42-AA18-E2F79536C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E4354371-6E8E-7C42-AA18-E2F79536C7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 rev="1"/>
        </p:bldSub>
      </p:bldGraphic>
    </p:bldLst>
  </p:timing>
</p:sld>
</file>

<file path=ppt/theme/theme1.xml><?xml version="1.0" encoding="utf-8"?>
<a:theme xmlns:a="http://schemas.openxmlformats.org/drawingml/2006/main" name="WFU Theme 1 - 16x9">
  <a:themeElements>
    <a:clrScheme name="WFU Color Theme">
      <a:dk1>
        <a:srgbClr val="9E7E38"/>
      </a:dk1>
      <a:lt1>
        <a:srgbClr val="FFFDE8"/>
      </a:lt1>
      <a:dk2>
        <a:srgbClr val="FFFFFF"/>
      </a:dk2>
      <a:lt2>
        <a:srgbClr val="D5BD86"/>
      </a:lt2>
      <a:accent1>
        <a:srgbClr val="9E7E38"/>
      </a:accent1>
      <a:accent2>
        <a:srgbClr val="983222"/>
      </a:accent2>
      <a:accent3>
        <a:srgbClr val="55517B"/>
      </a:accent3>
      <a:accent4>
        <a:srgbClr val="662046"/>
      </a:accent4>
      <a:accent5>
        <a:srgbClr val="557630"/>
      </a:accent5>
      <a:accent6>
        <a:srgbClr val="6A8A7F"/>
      </a:accent6>
      <a:hlink>
        <a:srgbClr val="766A62"/>
      </a:hlink>
      <a:folHlink>
        <a:srgbClr val="766A62"/>
      </a:folHlink>
    </a:clrScheme>
    <a:fontScheme name="wf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f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3">
        <a:dk1>
          <a:srgbClr val="336699"/>
        </a:dk1>
        <a:lt1>
          <a:srgbClr val="FFFDE8"/>
        </a:lt1>
        <a:dk2>
          <a:srgbClr val="000000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AAAAAA"/>
        </a:accent3>
        <a:accent4>
          <a:srgbClr val="DAD8C6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4">
        <a:dk1>
          <a:srgbClr val="9E7E38"/>
        </a:dk1>
        <a:lt1>
          <a:srgbClr val="FFFDE8"/>
        </a:lt1>
        <a:dk2>
          <a:srgbClr val="FFFDE8"/>
        </a:dk2>
        <a:lt2>
          <a:srgbClr val="336699"/>
        </a:lt2>
        <a:accent1>
          <a:srgbClr val="9E7E38"/>
        </a:accent1>
        <a:accent2>
          <a:srgbClr val="468A4B"/>
        </a:accent2>
        <a:accent3>
          <a:srgbClr val="FFFEF2"/>
        </a:accent3>
        <a:accent4>
          <a:srgbClr val="866B2E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15">
        <a:dk1>
          <a:srgbClr val="336699"/>
        </a:dk1>
        <a:lt1>
          <a:srgbClr val="FFFFFF"/>
        </a:lt1>
        <a:dk2>
          <a:srgbClr val="FFFDE8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FFFEF2"/>
        </a:accent3>
        <a:accent4>
          <a:srgbClr val="DADADA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6">
        <a:dk1>
          <a:srgbClr val="4D4D4D"/>
        </a:dk1>
        <a:lt1>
          <a:srgbClr val="FFFDE8"/>
        </a:lt1>
        <a:dk2>
          <a:srgbClr val="000000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AAAAAA"/>
        </a:accent3>
        <a:accent4>
          <a:srgbClr val="DAD8C6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WFU Theme 1 - 16x9</Template>
  <TotalTime>9944</TotalTime>
  <Words>1527</Words>
  <Application>Microsoft Office PowerPoint</Application>
  <PresentationFormat>On-screen Show (16:9)</PresentationFormat>
  <Paragraphs>376</Paragraphs>
  <Slides>32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AvenirNext LT Pro Regular</vt:lpstr>
      <vt:lpstr>Calibri</vt:lpstr>
      <vt:lpstr>Times New Roman</vt:lpstr>
      <vt:lpstr>Wingdings</vt:lpstr>
      <vt:lpstr>WFU Theme 1 - 16x9</vt:lpstr>
      <vt:lpstr>Measuring the Value, Effectiveness and Impact of College Career Centers</vt:lpstr>
      <vt:lpstr>Innovation &amp; Career Development</vt:lpstr>
      <vt:lpstr>Innovation &amp; Career Development</vt:lpstr>
      <vt:lpstr>OPCD Leadership Team</vt:lpstr>
      <vt:lpstr>Wake Forest OPCD</vt:lpstr>
      <vt:lpstr>Desired Outcomes</vt:lpstr>
      <vt:lpstr>Transforming the College to career experience</vt:lpstr>
      <vt:lpstr>Challenges to Transformation</vt:lpstr>
      <vt:lpstr>Keys To Success</vt:lpstr>
      <vt:lpstr>MEASURING IMPACT &amp; EFFECTIVENESS </vt:lpstr>
      <vt:lpstr>Agenda</vt:lpstr>
      <vt:lpstr>Why Measure</vt:lpstr>
      <vt:lpstr>Why Measure</vt:lpstr>
      <vt:lpstr>What to Measure</vt:lpstr>
      <vt:lpstr>Measuring Student Outcomes</vt:lpstr>
      <vt:lpstr>Measuring Student Outcomes</vt:lpstr>
      <vt:lpstr>Measuring Student Outcomes</vt:lpstr>
      <vt:lpstr>Communicating Student Outcomes</vt:lpstr>
      <vt:lpstr>Challenges</vt:lpstr>
      <vt:lpstr>BREAK</vt:lpstr>
      <vt:lpstr>Measuring Operational Effectiveness</vt:lpstr>
      <vt:lpstr>O.E. &gt; Students &amp; Student Segments</vt:lpstr>
      <vt:lpstr>O.E. &gt; Faculty &amp; Academic Departments</vt:lpstr>
      <vt:lpstr>O.E. &gt; Recruiters &amp; Employers</vt:lpstr>
      <vt:lpstr>Communicating Operational Effectiveness</vt:lpstr>
      <vt:lpstr>Challenges</vt:lpstr>
      <vt:lpstr>CLOSING THOUGHTS</vt:lpstr>
      <vt:lpstr>Key Topics</vt:lpstr>
      <vt:lpstr>QUESTIONS</vt:lpstr>
      <vt:lpstr>Challenges to Transformation</vt:lpstr>
      <vt:lpstr>Keys To Success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Team Organization</dc:title>
  <dc:creator>Eyadiel, Mercy I.</dc:creator>
  <cp:lastModifiedBy>Janine Knutson</cp:lastModifiedBy>
  <cp:revision>349</cp:revision>
  <cp:lastPrinted>2016-10-26T14:56:04Z</cp:lastPrinted>
  <dcterms:created xsi:type="dcterms:W3CDTF">2016-06-03T12:35:07Z</dcterms:created>
  <dcterms:modified xsi:type="dcterms:W3CDTF">2016-11-21T21:34:28Z</dcterms:modified>
</cp:coreProperties>
</file>